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4630400" cy="8229600"/>
  <p:notesSz cx="8229600" cy="14630400"/>
  <p:embeddedFontLst>
    <p:embeddedFont>
      <p:font typeface="Inter"/>
      <p:regular r:id="rId57"/>
    </p:embeddedFont>
    <p:embeddedFont>
      <p:font typeface="Inter"/>
      <p:regular r:id="rId58"/>
    </p:embeddedFont>
    <p:embeddedFont>
      <p:font typeface="Inter"/>
      <p:regular r:id="rId59"/>
    </p:embeddedFont>
    <p:embeddedFont>
      <p:font typeface="Inter"/>
      <p:regular r:id="rId60"/>
    </p:embeddedFont>
    <p:embeddedFont>
      <p:font typeface="Inter"/>
      <p:regular r:id="rId61"/>
    </p:embeddedFont>
    <p:embeddedFont>
      <p:font typeface="Inter"/>
      <p:regular r:id="rId62"/>
    </p:embeddedFont>
    <p:embeddedFont>
      <p:font typeface="Inter"/>
      <p:regular r:id="rId63"/>
    </p:embeddedFont>
    <p:embeddedFont>
      <p:font typeface="Inter"/>
      <p:regular r:id="rId6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57" Type="http://schemas.openxmlformats.org/officeDocument/2006/relationships/font" Target="fonts/font1.fntdata"/><Relationship Id="rId58" Type="http://schemas.openxmlformats.org/officeDocument/2006/relationships/font" Target="fonts/font2.fntdata"/><Relationship Id="rId59" Type="http://schemas.openxmlformats.org/officeDocument/2006/relationships/font" Target="fonts/font3.fntdata"/><Relationship Id="rId60" Type="http://schemas.openxmlformats.org/officeDocument/2006/relationships/font" Target="fonts/font4.fntdata"/><Relationship Id="rId61" Type="http://schemas.openxmlformats.org/officeDocument/2006/relationships/font" Target="fonts/font5.fntdata"/><Relationship Id="rId62" Type="http://schemas.openxmlformats.org/officeDocument/2006/relationships/font" Target="fonts/font6.fntdata"/><Relationship Id="rId63" Type="http://schemas.openxmlformats.org/officeDocument/2006/relationships/font" Target="fonts/font7.fntdata"/><Relationship Id="rId6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image" Target="../media/image-17-7.png"/><Relationship Id="rId8" Type="http://schemas.openxmlformats.org/officeDocument/2006/relationships/image" Target="../media/image-17-8.png"/><Relationship Id="rId9" Type="http://schemas.openxmlformats.org/officeDocument/2006/relationships/slideLayout" Target="../slideLayouts/slideLayout18.xml"/><Relationship Id="rId10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slideLayout" Target="../slideLayouts/slideLayout23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slideLayout" Target="../slideLayouts/slideLayout26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slideLayout" Target="../slideLayouts/slideLayout28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slideLayout" Target="../slideLayouts/slideLayout30.xml"/><Relationship Id="rId5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slideLayout" Target="../slideLayouts/slideLayout31.xml"/><Relationship Id="rId5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slideLayout" Target="../slideLayouts/slideLayout33.xml"/><Relationship Id="rId6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slideLayout" Target="../slideLayouts/slideLayout38.xml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image" Target="../media/image-38-3.png"/><Relationship Id="rId4" Type="http://schemas.openxmlformats.org/officeDocument/2006/relationships/image" Target="../media/image-38-4.png"/><Relationship Id="rId5" Type="http://schemas.openxmlformats.org/officeDocument/2006/relationships/image" Target="../media/image-38-5.png"/><Relationship Id="rId6" Type="http://schemas.openxmlformats.org/officeDocument/2006/relationships/image" Target="../media/image-38-6.png"/><Relationship Id="rId7" Type="http://schemas.openxmlformats.org/officeDocument/2006/relationships/image" Target="../media/image-38-7.png"/><Relationship Id="rId8" Type="http://schemas.openxmlformats.org/officeDocument/2006/relationships/image" Target="../media/image-38-8.png"/><Relationship Id="rId9" Type="http://schemas.openxmlformats.org/officeDocument/2006/relationships/image" Target="../media/image-38-9.png"/><Relationship Id="rId10" Type="http://schemas.openxmlformats.org/officeDocument/2006/relationships/image" Target="../media/image-38-10.png"/><Relationship Id="rId11" Type="http://schemas.openxmlformats.org/officeDocument/2006/relationships/slideLayout" Target="../slideLayouts/slideLayout39.xml"/><Relationship Id="rId1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42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image" Target="../media/image-42-3.png"/><Relationship Id="rId4" Type="http://schemas.openxmlformats.org/officeDocument/2006/relationships/slideLayout" Target="../slideLayouts/slideLayout43.xml"/><Relationship Id="rId5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48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png"/><Relationship Id="rId2" Type="http://schemas.openxmlformats.org/officeDocument/2006/relationships/image" Target="../media/image-48-2.png"/><Relationship Id="rId3" Type="http://schemas.openxmlformats.org/officeDocument/2006/relationships/image" Target="../media/image-48-3.png"/><Relationship Id="rId4" Type="http://schemas.openxmlformats.org/officeDocument/2006/relationships/image" Target="../media/image-48-4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5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Pacote de Auditoria e Prontidão para Submissão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HemoDoctor SaMD - Sistema de Suporte à Decisão Clínica em Hematologia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636"/>
            <a:ext cx="841128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Framework de Qualidade de Dados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154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PROJ-003 estabelece um framework rigoroso para avaliação e curadoria de dados de Prontuários Eletrônicos do Paciente (PEP), essencial para garantir a qualidade e consistência dos dados entre diferentes centros.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898928" y="3304461"/>
            <a:ext cx="283606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Mapeamento de Fontes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733681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Identificação da localização das variáveis dentro da estrutura do PEP local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47864" y="3559552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9895284" y="33044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Dicionário de Dados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895284" y="3733681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Padronização de definições, formatos e valores permitidos</a:t>
            </a:r>
            <a:endParaRPr lang="en-US" sz="15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73738" y="3948053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9895284" y="5735836"/>
            <a:ext cx="283285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Avaliação de Qualidade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9895284" y="6165056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Métricas de completude, conformidade e plausibilidade dos dados</a:t>
            </a:r>
            <a:endParaRPr lang="en-US" sz="15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85237" y="6173926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2254091" y="57358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Processo ETL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793790" y="6165056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Extração, transformação e carga pseudonimizada no banco central</a:t>
            </a:r>
            <a:endParaRPr lang="en-US" sz="15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59363" y="5785425"/>
            <a:ext cx="296942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73492"/>
            <a:ext cx="80576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Revisão Sistemática da Literatura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09122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CLIN-001 segue as diretrizes PRISMA 2020 para sintetizar evidências sobre a jornada diagnóstica e o impacto de atrasos em malignidades hematológicas, estabelecendo a linha de base científica.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949547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99768" y="5155525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72B5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79" y="5285661"/>
            <a:ext cx="267891" cy="3349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9768" y="59491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Estratégia de Busca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99768" y="6378416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PubMed/MEDLINE, Embase e Cochrane Library com termos MeSH específicos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207437" y="4949547"/>
            <a:ext cx="4215408" cy="2587466"/>
          </a:xfrm>
          <a:prstGeom prst="roundRect">
            <a:avLst>
              <a:gd name="adj" fmla="val 322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413415" y="5155525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72B50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126" y="5285661"/>
            <a:ext cx="267891" cy="33492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13415" y="59491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Critérios PICO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5413415" y="6378416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População: adultos com LMA/SMD; Exposição: fatores da jornada diagnóstica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9621203" y="4949547"/>
            <a:ext cx="4215289" cy="2587466"/>
          </a:xfrm>
          <a:prstGeom prst="roundRect">
            <a:avLst>
              <a:gd name="adj" fmla="val 322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827181" y="5155525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72B50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892" y="5285661"/>
            <a:ext cx="267891" cy="33492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27181" y="5949196"/>
            <a:ext cx="255603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de Qualidade</a:t>
            </a:r>
            <a:endParaRPr lang="en-US" sz="1950" dirty="0"/>
          </a:p>
        </p:txBody>
      </p:sp>
      <p:sp>
        <p:nvSpPr>
          <p:cNvPr id="19" name="Text 13"/>
          <p:cNvSpPr/>
          <p:nvPr/>
        </p:nvSpPr>
        <p:spPr>
          <a:xfrm>
            <a:off x="9827181" y="6378416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Newcastle-Ottawa Scale para estudos observacionais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093"/>
            <a:ext cx="71501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Relatório de Avaliação Clínica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3600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CER-001 sintetiza toda a evidência clínica para o HemoDoctor SaMD, seguindo a metodologia MEDDEV 2.7/1 rev. 4 e demonstrando que os benefícios superam os riscos residuais.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5052417"/>
            <a:ext cx="13042821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5" name="Shape 3"/>
          <p:cNvSpPr/>
          <p:nvPr/>
        </p:nvSpPr>
        <p:spPr>
          <a:xfrm>
            <a:off x="3980974" y="4457105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6" name="Shape 4"/>
          <p:cNvSpPr/>
          <p:nvPr/>
        </p:nvSpPr>
        <p:spPr>
          <a:xfrm>
            <a:off x="3769162" y="48291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843576" y="486638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2654856" y="3194328"/>
            <a:ext cx="267521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Estado da Arte Clínico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92148" y="3623548"/>
            <a:ext cx="6000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das limitações da jornada diagnóstica atual para LMA e SMD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303651" y="5052417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1" name="Shape 9"/>
          <p:cNvSpPr/>
          <p:nvPr/>
        </p:nvSpPr>
        <p:spPr>
          <a:xfrm>
            <a:off x="7091839" y="48291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66253" y="486638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6074688" y="58462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Dados de Validação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4314825" y="6275427"/>
            <a:ext cx="6000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Validação analítica, de usabilidade e investigação clínica prospectiva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10626447" y="4457105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6" name="Shape 14"/>
          <p:cNvSpPr/>
          <p:nvPr/>
        </p:nvSpPr>
        <p:spPr>
          <a:xfrm>
            <a:off x="10414635" y="48291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489049" y="486638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9191030" y="3194328"/>
            <a:ext cx="28935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Benefício-Risco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637502" y="3623548"/>
            <a:ext cx="600075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Demonstração de que benefícios clínicos superam riscos residuais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2088"/>
            <a:ext cx="66751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de Viés Algorítmico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37982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Componente crítico da avaliação clínica que monitora o desempenho do modelo em diferentes subgrupos demográficos e clínicos para garantir equidade no cuidado.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555683"/>
            <a:ext cx="3679031" cy="1824276"/>
          </a:xfrm>
          <a:prstGeom prst="roundRect">
            <a:avLst>
              <a:gd name="adj" fmla="val 4569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5008" y="3776901"/>
            <a:ext cx="26247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Métricas de Equidade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15008" y="4206121"/>
            <a:ext cx="32365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Equal Opportunity e Demographic Parity para desfechos primários e secundários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1179" y="3555683"/>
            <a:ext cx="3679031" cy="1824276"/>
          </a:xfrm>
          <a:prstGeom prst="roundRect">
            <a:avLst>
              <a:gd name="adj" fmla="val 4569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92397" y="3776901"/>
            <a:ext cx="29254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Subgrupos Monitorados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92397" y="4206121"/>
            <a:ext cx="323659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Idade, sexo, etnia, comorbidades e outras características demográficas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93790" y="5578316"/>
            <a:ext cx="7556421" cy="1189196"/>
          </a:xfrm>
          <a:prstGeom prst="roundRect">
            <a:avLst>
              <a:gd name="adj" fmla="val 7010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5008" y="57995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Ações Corretivas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15008" y="6228755"/>
            <a:ext cx="71139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Documentação das medidas tomadas para mitigar qualquer viés detectado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8995"/>
            <a:ext cx="53380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Estratégia Regulatória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5590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REG-001 estabelece a análise do cenário regulatório e a estratégia de submissão para a ANVISA, alinhando com as melhores práticas internacionais do IMDRF.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314230"/>
            <a:ext cx="13042821" cy="1476256"/>
          </a:xfrm>
          <a:prstGeom prst="roundRect">
            <a:avLst>
              <a:gd name="adj" fmla="val 564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321850"/>
            <a:ext cx="6513790" cy="1461016"/>
          </a:xfrm>
          <a:prstGeom prst="roundRect">
            <a:avLst>
              <a:gd name="adj" fmla="val 5706"/>
            </a:avLst>
          </a:prstGeom>
          <a:solidFill>
            <a:srgbClr val="D7E1F4"/>
          </a:solidFill>
          <a:ln/>
        </p:spPr>
      </p:sp>
      <p:sp>
        <p:nvSpPr>
          <p:cNvPr id="6" name="Text 4"/>
          <p:cNvSpPr/>
          <p:nvPr/>
        </p:nvSpPr>
        <p:spPr>
          <a:xfrm>
            <a:off x="999768" y="4520208"/>
            <a:ext cx="273296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Classificação de Risco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9768" y="4949428"/>
            <a:ext cx="611707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 III (ANVISA) / Categoria IV (IMDRF) - Alto risco devido ao impacto em condições críticas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315200" y="4321850"/>
            <a:ext cx="6513790" cy="1461016"/>
          </a:xfrm>
          <a:prstGeom prst="rect">
            <a:avLst/>
          </a:prstGeom>
          <a:solidFill>
            <a:srgbClr val="D7E1F4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4321850"/>
            <a:ext cx="22860" cy="1461016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0" name="Text 8"/>
          <p:cNvSpPr/>
          <p:nvPr/>
        </p:nvSpPr>
        <p:spPr>
          <a:xfrm>
            <a:off x="7513558" y="4520208"/>
            <a:ext cx="25324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Caminho Regulatório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513558" y="4949428"/>
            <a:ext cx="611707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com dossiê técnico completo e análise aprofundada pela ANVISA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1419"/>
            <a:ext cx="713589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Justificativa da Classificação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2749153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classificação como Classe III baseia-se na análise de que falhas do HemoDoctor podem resultar em deterioração grave do estado de saúde do paciente.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123372"/>
            <a:ext cx="32239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Cenário de Falso-Negativo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80190" y="4631888"/>
            <a:ext cx="35361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Não sinalizar uma leucemia aguda pode levar a atraso crítico no diagnóstico, resultando em deterioração grave do estado de saúde.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308074" y="4123372"/>
            <a:ext cx="31033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Cenário de Falso-Positivo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308074" y="4631888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Sugestão incorreta pode levar a exames invasivos desnecessários, como biópsia de medula óssea, caracterizando intervenção cirúrgica.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4019"/>
            <a:ext cx="94665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Plano de Desenvolvimento de Software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4093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TEC-001 define o ciclo de vida do software em conformidade com a IEC 62304, classificado como Classe de Segurança C devido ao potencial de dano grave em caso de falha.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6910"/>
            <a:ext cx="6422231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3690580"/>
            <a:ext cx="25972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de Requisitos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4119801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Documentação completa no SRS-001 com requisitos funcionais, de desempenho e segurança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379" y="2599253"/>
            <a:ext cx="6422231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12737" y="3392924"/>
            <a:ext cx="25762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Projeto Arquitetônico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612737" y="3822144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Arquitetura de microsserviços documentada no SDD-001 para escalabilidade e manutenibilidade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49252"/>
            <a:ext cx="6422231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2148" y="6242923"/>
            <a:ext cx="35331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Implementação e Verificação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92148" y="667214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Desenvolvimento com revisão de código e testes de unidade, integração e sistema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379" y="5151596"/>
            <a:ext cx="6422231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12737" y="5945267"/>
            <a:ext cx="259568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Liberação Controlada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612737" y="6374487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 formal com verificação de completude e avaliação de problemas conhecidos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4636"/>
            <a:ext cx="86451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Arquivo de Gerenciamento de Risco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154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TEC-002 documenta a aplicação sistemática de gerenciamento de risco conforme ISO 14971:2019, identificando e controlando riscos em todas as fases do ciclo de vida.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254091" y="330446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Clínicos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733681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Falsos-positivos e falsos-negativos do algoritmo HemoAI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66" y="3736955"/>
            <a:ext cx="296942" cy="3711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284" y="3304461"/>
            <a:ext cx="26542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de Usabilidade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895284" y="3733681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 de interpretação e viés de automação pelos clínicos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335" y="3736955"/>
            <a:ext cx="296942" cy="3711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5284" y="57358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Técnicos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895284" y="6165056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Indisponibilidade do sistema e falhas de interoperabilidade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335" y="5996523"/>
            <a:ext cx="296942" cy="37111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2197894" y="5735836"/>
            <a:ext cx="25371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de Segurança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793790" y="6165056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Violação de dados e ataques de cibersegurança</a:t>
            </a:r>
            <a:endParaRPr lang="en-US" sz="15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69870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6766" y="5996523"/>
            <a:ext cx="296942" cy="3711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2242"/>
            <a:ext cx="66269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Matriz de Risco e Controles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5915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Todos os riscos identificados foram avaliados e controlados, com o risco residual global considerado aceitável após implementação das medidas de mitigação.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617476"/>
            <a:ext cx="13042821" cy="2869763"/>
          </a:xfrm>
          <a:prstGeom prst="roundRect">
            <a:avLst>
              <a:gd name="adj" fmla="val 29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625096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0006" y="375177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Risco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912043" y="375177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Gravidade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168878" y="375177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Probabilidade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1425714" y="375177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4196001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0006" y="4322683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Falso Negativo (LMA)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912043" y="4322683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Catastrófico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168878" y="4322683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Improvável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425714" y="4322683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ALARP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801410" y="476690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00006" y="489358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Falso Positivo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4912043" y="489358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Sério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8168878" y="489358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Remoto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1425714" y="489358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Aceitável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5337810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00006" y="5464493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Viés de Automação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912043" y="5464493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Crítico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168878" y="5464493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Improvável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1425714" y="5464493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Aceitável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801410" y="590871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00006" y="6035397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Violação de Dados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4912043" y="6035397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Sério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8168878" y="6035397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Improvável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1425714" y="603539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Aceitável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5652"/>
            <a:ext cx="64492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Engenharia de Usabilidade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2256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TEC-003 documenta o processo de engenharia de usabilidade conforme IEC 62366-1, garantindo uso seguro e eficaz pelos usuários pretendidos.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28088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595211"/>
            <a:ext cx="6422231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740110"/>
            <a:ext cx="26055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Especificação de Uso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169331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Definição de perfis de usuário, ambiente de uso e princípio de funcionamento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414379" y="328088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3595211"/>
            <a:ext cx="6422231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0" name="Text 8"/>
          <p:cNvSpPr/>
          <p:nvPr/>
        </p:nvSpPr>
        <p:spPr>
          <a:xfrm>
            <a:off x="7414379" y="3740110"/>
            <a:ext cx="39239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Identificação de Tarefas Críticas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14379" y="4169331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Cenários de uso relacionados à segurança e tarefas críticas para mitigação de riscos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15159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5465921"/>
            <a:ext cx="6422231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61082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Avaliação Formativa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93790" y="6040041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iterativos com protótipos para refinamento do design da interface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414379" y="515159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414379" y="5465921"/>
            <a:ext cx="6422231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8" name="Text 16"/>
          <p:cNvSpPr/>
          <p:nvPr/>
        </p:nvSpPr>
        <p:spPr>
          <a:xfrm>
            <a:off x="7414379" y="561082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Validação Somativa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414379" y="6040041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Estudo formal com critério de sucesso de taxa de erro inferior a 5%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0285"/>
            <a:ext cx="53569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Visão Geral do Projeto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97198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HemoDoctor SaMD é um software de Classe de Risco III que atua como sistema de suporte à decisão clínica para auxiliar na avaliação de hemogramas completos. O objetivo é acelerar e qualificar a jornada diagnóstica de condições hematológicas, especialmente leucemias agudas e síndromes mielodisplásicas.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473059"/>
            <a:ext cx="4215289" cy="1476256"/>
          </a:xfrm>
          <a:prstGeom prst="roundRect">
            <a:avLst>
              <a:gd name="adj" fmla="val 564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9768" y="46790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Classificação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5108258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 de Risco III (ANVISA RDC 751/2022)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4473059"/>
            <a:ext cx="4215408" cy="1476256"/>
          </a:xfrm>
          <a:prstGeom prst="roundRect">
            <a:avLst>
              <a:gd name="adj" fmla="val 564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13415" y="46790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Uso Pretendido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13415" y="5108258"/>
            <a:ext cx="38034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suporte à decisão clínica para análise de hemogramas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4473059"/>
            <a:ext cx="4215289" cy="1476256"/>
          </a:xfrm>
          <a:prstGeom prst="roundRect">
            <a:avLst>
              <a:gd name="adj" fmla="val 564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27181" y="46790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População-Alvo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27181" y="5108258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Pacientes adultos e pediátricos com suspeita de condições hematológicas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543282"/>
            <a:ext cx="7485459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Tarefas Críticas de Usabilidade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76618" y="1456849"/>
            <a:ext cx="7563564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Quatro tarefas críticas foram identificadas para validação da interface do usuário, focando na mitigação do viés de automação e interpretação correta dos resultados.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76618" y="2626995"/>
            <a:ext cx="444460" cy="444460"/>
          </a:xfrm>
          <a:prstGeom prst="roundRect">
            <a:avLst>
              <a:gd name="adj" fmla="val 1866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50675" y="2663964"/>
            <a:ext cx="29622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918603" y="2694861"/>
            <a:ext cx="329672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Interpretação de Confiança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918603" y="3121938"/>
            <a:ext cx="692157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Interpretar corretamente o nível de confiança e incertezas das hipóteses diagnósticas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276618" y="4148971"/>
            <a:ext cx="444460" cy="444460"/>
          </a:xfrm>
          <a:prstGeom prst="roundRect">
            <a:avLst>
              <a:gd name="adj" fmla="val 1866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50675" y="4185940"/>
            <a:ext cx="29622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918603" y="4216837"/>
            <a:ext cx="270712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de Parâmetros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918603" y="4643914"/>
            <a:ext cx="692157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Localizar e interpretar os parâmetros do hemograma que contribuíram para a sugestão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276618" y="5670947"/>
            <a:ext cx="444460" cy="444460"/>
          </a:xfrm>
          <a:prstGeom prst="roundRect">
            <a:avLst>
              <a:gd name="adj" fmla="val 1866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50675" y="5707916"/>
            <a:ext cx="29622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6918603" y="5738813"/>
            <a:ext cx="410682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Diferenciação de Recomendações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918603" y="6165890"/>
            <a:ext cx="6921579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Distinguir entre "alta suspeita" e "diagnóstico diferencial a considerar"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276618" y="6876931"/>
            <a:ext cx="444460" cy="444460"/>
          </a:xfrm>
          <a:prstGeom prst="roundRect">
            <a:avLst>
              <a:gd name="adj" fmla="val 1866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50675" y="6913900"/>
            <a:ext cx="29622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6918603" y="6944797"/>
            <a:ext cx="333065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Reconhecimento de Alertas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918603" y="7371874"/>
            <a:ext cx="6921579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Reconhecer e agir apropriadamente em alertas sobre qualidade de dados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780"/>
            <a:ext cx="984563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Especificação de Requisitos de Software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6669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SRS-001 define todos os requisitos funcionais e não funcionais do HemoDoctor SaMD, servindo como fonte da verdade para desenvolvimento, teste e qualidade.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123372"/>
            <a:ext cx="264556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 Funcionais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63188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Ingestão de dados de CBC via API segura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01884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Processamento através do algoritmo HemoAI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40579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Apresentação de resultados na interface clínica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79274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de trilha de auditoria completa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123372"/>
            <a:ext cx="318944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 Não Funcionais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463188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Desempenho: &lt;5 segundos para 95% das requisições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501884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Disponibilidade: 99.9% de uptime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40579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Segurança: Criptografia TLS 1.2+ e AES-256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579274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Conformidade: IEC 62304 Classe C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0265"/>
            <a:ext cx="83693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Documento de Design de Software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717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SDD-001 descreve a arquitetura de microsserviços do HemoDoctor, projetada para escalabilidade, confiabilidade e facilidade de manutenção.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45500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896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Gateway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218861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Ponto de entrada único para autenticação, roteamento e limitação de taxa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3045500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144" y="37896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Serviço HemoAI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39144" y="4218861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Execução do modelo de IA treinado para geração de hipóteses diagnósticas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50775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9949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Persistência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93790" y="6424136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Armazenamento de resultados e dados de entrada em banco de dados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5250775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9144" y="59949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Auditoria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39144" y="6424136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de todos os eventos críticos em log imutável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83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960" y="2777490"/>
            <a:ext cx="7180064" cy="49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Cibersegurança e Proteção de Dados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34960" y="3511629"/>
            <a:ext cx="13360479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SEC-001 aborda tanto o Relatório de Impacto à Proteção de Dados (RIPD) conforme LGPD quanto a estratégia de cibersegurança seguindo diretrizes da ANVISA e FDA.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7303770" y="3944064"/>
            <a:ext cx="22860" cy="3492341"/>
          </a:xfrm>
          <a:prstGeom prst="roundRect">
            <a:avLst>
              <a:gd name="adj" fmla="val 291668"/>
            </a:avLst>
          </a:prstGeom>
          <a:solidFill>
            <a:srgbClr val="BDC7DA"/>
          </a:solidFill>
          <a:ln/>
        </p:spPr>
      </p:sp>
      <p:sp>
        <p:nvSpPr>
          <p:cNvPr id="6" name="Shape 3"/>
          <p:cNvSpPr/>
          <p:nvPr/>
        </p:nvSpPr>
        <p:spPr>
          <a:xfrm>
            <a:off x="612100" y="3944064"/>
            <a:ext cx="6680240" cy="952500"/>
          </a:xfrm>
          <a:prstGeom prst="roundRect">
            <a:avLst>
              <a:gd name="adj" fmla="val 700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149334" y="4110395"/>
            <a:ext cx="198429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Legal LGPD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78431" y="4453652"/>
            <a:ext cx="6355199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Tratamento para tutela da saúde, exclusivamente em benefício do titular dos dados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338060" y="5213985"/>
            <a:ext cx="6680240" cy="952500"/>
          </a:xfrm>
          <a:prstGeom prst="rect">
            <a:avLst/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496770" y="5380315"/>
            <a:ext cx="238958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Modelagem de Ameaças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496770" y="5723573"/>
            <a:ext cx="6355199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 STRIDE para identificação de vulnerabilidades em todo o sistema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12100" y="6483906"/>
            <a:ext cx="6680240" cy="952500"/>
          </a:xfrm>
          <a:prstGeom prst="roundRect">
            <a:avLst>
              <a:gd name="adj" fmla="val 700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149334" y="6650236"/>
            <a:ext cx="198429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Controles Técnicos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78431" y="6993493"/>
            <a:ext cx="6355199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Criptografia, controles de acesso, monitoramento contínuo e resposta a incidentes</a:t>
            </a:r>
            <a:endParaRPr lang="en-US" sz="12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3958"/>
            <a:ext cx="79846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de Riscos de Privacidade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6087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Identificação e mitigação de riscos aos direitos dos titulares de dados, incluindo acesso não autorizado, reidentificação e discriminação algorítmica.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118372"/>
            <a:ext cx="41821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AES-256</a:t>
            </a:r>
            <a:endParaRPr lang="en-US" sz="5150" dirty="0"/>
          </a:p>
        </p:txBody>
      </p:sp>
      <p:sp>
        <p:nvSpPr>
          <p:cNvPr id="5" name="Text 3"/>
          <p:cNvSpPr/>
          <p:nvPr/>
        </p:nvSpPr>
        <p:spPr>
          <a:xfrm>
            <a:off x="1644372" y="5021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Criptografia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5450562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 em repouso protegidos com padrão militar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23986" y="4118372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TLS 1.2+</a:t>
            </a:r>
            <a:endParaRPr lang="en-US" sz="5150" dirty="0"/>
          </a:p>
        </p:txBody>
      </p:sp>
      <p:sp>
        <p:nvSpPr>
          <p:cNvPr id="8" name="Text 6"/>
          <p:cNvSpPr/>
          <p:nvPr/>
        </p:nvSpPr>
        <p:spPr>
          <a:xfrm>
            <a:off x="6074688" y="5021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Transmissão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223986" y="5450562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 em trânsito com criptografia de ponta a ponta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654302" y="4118372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RBAC</a:t>
            </a:r>
            <a:endParaRPr lang="en-US" sz="5150" dirty="0"/>
          </a:p>
        </p:txBody>
      </p:sp>
      <p:sp>
        <p:nvSpPr>
          <p:cNvPr id="11" name="Text 9"/>
          <p:cNvSpPr/>
          <p:nvPr/>
        </p:nvSpPr>
        <p:spPr>
          <a:xfrm>
            <a:off x="10505003" y="50213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Controle de Acesso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654302" y="5450562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Baseado em função com princípio do menor privilégio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0878"/>
            <a:ext cx="781192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Sistema de Gestão da Qualidade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2779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QMS-001 estabelece o Manual da Qualidade em conformidade com ISO 13485:2016, demonstrando o compromisso com segurança do paciente e conformidade regulatória.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8759" y="3186113"/>
            <a:ext cx="1291233" cy="70687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14775" y="3441263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4898350" y="3384471"/>
            <a:ext cx="254317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Política da Qualidade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4749522" y="3908227"/>
            <a:ext cx="9037558" cy="11430"/>
          </a:xfrm>
          <a:prstGeom prst="roundRect">
            <a:avLst>
              <a:gd name="adj" fmla="val 729302"/>
            </a:avLst>
          </a:prstGeom>
          <a:solidFill>
            <a:srgbClr val="BDC7D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203" y="3942517"/>
            <a:ext cx="2582466" cy="7068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4894" y="4121468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544026" y="4140875"/>
            <a:ext cx="25527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Processos de Gestão</a:t>
            </a:r>
            <a:endParaRPr lang="en-US" sz="1950" dirty="0"/>
          </a:p>
        </p:txBody>
      </p:sp>
      <p:sp>
        <p:nvSpPr>
          <p:cNvPr id="11" name="Shape 7"/>
          <p:cNvSpPr/>
          <p:nvPr/>
        </p:nvSpPr>
        <p:spPr>
          <a:xfrm>
            <a:off x="5395198" y="4664631"/>
            <a:ext cx="8391882" cy="11430"/>
          </a:xfrm>
          <a:prstGeom prst="roundRect">
            <a:avLst>
              <a:gd name="adj" fmla="val 729302"/>
            </a:avLst>
          </a:prstGeom>
          <a:solidFill>
            <a:srgbClr val="BDC7D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527" y="4698921"/>
            <a:ext cx="3873698" cy="70687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14775" y="4877872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6189583" y="4897279"/>
            <a:ext cx="301061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Processos de Realização</a:t>
            </a:r>
            <a:endParaRPr lang="en-US" sz="1950" dirty="0"/>
          </a:p>
        </p:txBody>
      </p:sp>
      <p:sp>
        <p:nvSpPr>
          <p:cNvPr id="15" name="Shape 10"/>
          <p:cNvSpPr/>
          <p:nvPr/>
        </p:nvSpPr>
        <p:spPr>
          <a:xfrm>
            <a:off x="6040755" y="5421035"/>
            <a:ext cx="7746325" cy="11430"/>
          </a:xfrm>
          <a:prstGeom prst="roundRect">
            <a:avLst>
              <a:gd name="adj" fmla="val 729302"/>
            </a:avLst>
          </a:prstGeom>
          <a:solidFill>
            <a:srgbClr val="BDC7D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70" y="5455325"/>
            <a:ext cx="5164931" cy="7068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914775" y="5634276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6835259" y="5653683"/>
            <a:ext cx="26590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Processos de Suporte</a:t>
            </a:r>
            <a:endParaRPr lang="en-US" sz="1950" dirty="0"/>
          </a:p>
        </p:txBody>
      </p:sp>
      <p:sp>
        <p:nvSpPr>
          <p:cNvPr id="19" name="Shape 13"/>
          <p:cNvSpPr/>
          <p:nvPr/>
        </p:nvSpPr>
        <p:spPr>
          <a:xfrm>
            <a:off x="6686431" y="6177439"/>
            <a:ext cx="7100649" cy="11430"/>
          </a:xfrm>
          <a:prstGeom prst="roundRect">
            <a:avLst>
              <a:gd name="adj" fmla="val 729302"/>
            </a:avLst>
          </a:prstGeom>
          <a:solidFill>
            <a:srgbClr val="BDC7DA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6211729"/>
            <a:ext cx="6456164" cy="70687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914775" y="6390680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150" dirty="0"/>
          </a:p>
        </p:txBody>
      </p:sp>
      <p:sp>
        <p:nvSpPr>
          <p:cNvPr id="22" name="Text 15"/>
          <p:cNvSpPr/>
          <p:nvPr/>
        </p:nvSpPr>
        <p:spPr>
          <a:xfrm>
            <a:off x="7480816" y="6410087"/>
            <a:ext cx="23777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Medição e Melhoria</a:t>
            </a:r>
            <a:endParaRPr lang="en-US" sz="19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50" y="552807"/>
            <a:ext cx="4013240" cy="489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Política da Qualidade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26150" y="1276707"/>
            <a:ext cx="7891701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Inovação Segura em Saúde Digital</a:t>
            </a:r>
            <a:endParaRPr lang="en-US" sz="4250" dirty="0"/>
          </a:p>
        </p:txBody>
      </p:sp>
      <p:sp>
        <p:nvSpPr>
          <p:cNvPr id="5" name="Text 2"/>
          <p:cNvSpPr/>
          <p:nvPr/>
        </p:nvSpPr>
        <p:spPr>
          <a:xfrm>
            <a:off x="626150" y="2861667"/>
            <a:ext cx="7891701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HemoDoctor dedica-se a desenvolver soluções de diagnóstico seguras e eficazes que melhorem a jornada do paciente, mantendo conformidade regulatória rigorosa e promovendo melhoria contínua.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626150" y="3538776"/>
            <a:ext cx="7891701" cy="917138"/>
          </a:xfrm>
          <a:prstGeom prst="roundRect">
            <a:avLst>
              <a:gd name="adj" fmla="val 40968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90218" y="3702844"/>
            <a:ext cx="195691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Foco no Paciente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0218" y="4041338"/>
            <a:ext cx="75635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Segurança como prioridade máxima em todas as decisões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626150" y="4612362"/>
            <a:ext cx="7891701" cy="917138"/>
          </a:xfrm>
          <a:prstGeom prst="roundRect">
            <a:avLst>
              <a:gd name="adj" fmla="val 40968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90218" y="4776430"/>
            <a:ext cx="195691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Conformidade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90218" y="5114925"/>
            <a:ext cx="75635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Cumprimento rigoroso de requisitos regulatórios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26150" y="5685949"/>
            <a:ext cx="7891701" cy="917138"/>
          </a:xfrm>
          <a:prstGeom prst="roundRect">
            <a:avLst>
              <a:gd name="adj" fmla="val 40968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90218" y="5850017"/>
            <a:ext cx="195691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Melhoria Contínua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90218" y="6188512"/>
            <a:ext cx="75635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Abordagem baseada em risco para otimização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626150" y="6759535"/>
            <a:ext cx="7891701" cy="917138"/>
          </a:xfrm>
          <a:prstGeom prst="roundRect">
            <a:avLst>
              <a:gd name="adj" fmla="val 40968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90218" y="6923603"/>
            <a:ext cx="195691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Competência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790218" y="7262098"/>
            <a:ext cx="756356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 de qualidade em toda a organização</a:t>
            </a:r>
            <a:endParaRPr lang="en-US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780"/>
            <a:ext cx="921508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Controle de Informação Documentada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6669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QMS-002 define o sistema para controlar toda a documentação do SGQ, garantindo acesso a informações corretas e atualizadas conforme ISO 13485:2016.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25014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4917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Criação e Revisão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534638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Fluxo formal de elaboração, revisão técnica e aprovação gerencial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925014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4917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Controle de Versões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534638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Versionamento sistemático e lista mestra de documentos controlados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925014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4917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Distribuição Segura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534638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Repositório centralizado com controle de acesso e rastreabilidade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093"/>
            <a:ext cx="57971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Vigilância Pós-Mercado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3600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PMS-001 estabelece processo sistemático para coleta e análise de dados de desempenho e segurança do HemoDoctor no mundo real, garantindo monitoramento contínuo.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5052417"/>
            <a:ext cx="13042821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5" name="Shape 3"/>
          <p:cNvSpPr/>
          <p:nvPr/>
        </p:nvSpPr>
        <p:spPr>
          <a:xfrm>
            <a:off x="3316486" y="4457105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6" name="Shape 4"/>
          <p:cNvSpPr/>
          <p:nvPr/>
        </p:nvSpPr>
        <p:spPr>
          <a:xfrm>
            <a:off x="3104674" y="48291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179088" y="486638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2087404" y="31943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Coleta Reativa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92148" y="3623548"/>
            <a:ext cx="467153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Reclamações de usuários e relatos de incidentes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974556" y="5052417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1" name="Shape 9"/>
          <p:cNvSpPr/>
          <p:nvPr/>
        </p:nvSpPr>
        <p:spPr>
          <a:xfrm>
            <a:off x="5762744" y="48291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37158" y="486638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4745593" y="58462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Coleta Proativa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3650218" y="6275427"/>
            <a:ext cx="46716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Revisão de literatura e pesquisas com usuários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8632746" y="4457105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6" name="Shape 14"/>
          <p:cNvSpPr/>
          <p:nvPr/>
        </p:nvSpPr>
        <p:spPr>
          <a:xfrm>
            <a:off x="8420933" y="48291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95348" y="486638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207210" y="3194328"/>
            <a:ext cx="28740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Monitoramento Técnico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6308408" y="3623548"/>
            <a:ext cx="467165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automatizada de desempenho do algoritmo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11290935" y="5052417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21" name="Shape 19"/>
          <p:cNvSpPr/>
          <p:nvPr/>
        </p:nvSpPr>
        <p:spPr>
          <a:xfrm>
            <a:off x="11079123" y="48291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1153537" y="486638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9740146" y="5846207"/>
            <a:ext cx="31245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Acompanhamento Clínico</a:t>
            </a:r>
            <a:endParaRPr lang="en-US" sz="1950" dirty="0"/>
          </a:p>
        </p:txBody>
      </p:sp>
      <p:sp>
        <p:nvSpPr>
          <p:cNvPr id="24" name="Text 22"/>
          <p:cNvSpPr/>
          <p:nvPr/>
        </p:nvSpPr>
        <p:spPr>
          <a:xfrm>
            <a:off x="8966597" y="6275427"/>
            <a:ext cx="467165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Continuação da coleta de dados do estudo PROJ-001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6574"/>
            <a:ext cx="72031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Detecção de Sinais e Limiares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348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Estabelecimento de limiares específicos para acionar investigações formais e garantir resposta rápida a problemas emergentes.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664256" y="4014192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5%</a:t>
            </a:r>
            <a:endParaRPr lang="en-US" sz="3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365" y="2773799"/>
            <a:ext cx="2977039" cy="29770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59944" y="5998726"/>
            <a:ext cx="284976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Queda de Sensibilidade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6427946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Limiar para investigação de degradação do algoritmo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094452" y="4014192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3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562" y="2773799"/>
            <a:ext cx="2977039" cy="297703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17883" y="5998726"/>
            <a:ext cx="27943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Reclamações Similares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223986" y="6427946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Número de reclamações sobre mesmo problema por trimestre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0524768" y="4014192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3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877" y="2773799"/>
            <a:ext cx="2977039" cy="297703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505003" y="59987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Incidentes Graves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9654302" y="6427946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Taxa de investigação e relato de todos os incidentes sérios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058" y="566261"/>
            <a:ext cx="5926693" cy="541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Estrutura do Dossiê Técnico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80058" y="1368385"/>
            <a:ext cx="7756684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pacote de documentação está organizado em séries temáticas que cobrem todos os aspectos do desenvolvimento, validação e conformidade regulatória do HemoDoctor SaMD.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80058" y="2118479"/>
            <a:ext cx="17335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180058" y="2390299"/>
            <a:ext cx="775668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7" name="Text 4"/>
          <p:cNvSpPr/>
          <p:nvPr/>
        </p:nvSpPr>
        <p:spPr>
          <a:xfrm>
            <a:off x="6180058" y="2522696"/>
            <a:ext cx="2619256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Série Clínica/Regulatória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180058" y="2897743"/>
            <a:ext cx="775668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Protocolos de investigação clínica, análise estatística, avaliação clínica e estratégia regulatória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80058" y="3478649"/>
            <a:ext cx="17335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80058" y="3750469"/>
            <a:ext cx="775668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1" name="Text 8"/>
          <p:cNvSpPr/>
          <p:nvPr/>
        </p:nvSpPr>
        <p:spPr>
          <a:xfrm>
            <a:off x="6180058" y="3882866"/>
            <a:ext cx="216800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Série Técnica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180058" y="4257913"/>
            <a:ext cx="7756684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Desenvolvimento de software, gerenciamento de risco, engenharia de usabilidade e cibersegurança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180058" y="5116354"/>
            <a:ext cx="17335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80058" y="5388173"/>
            <a:ext cx="775668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5" name="Text 12"/>
          <p:cNvSpPr/>
          <p:nvPr/>
        </p:nvSpPr>
        <p:spPr>
          <a:xfrm>
            <a:off x="6180058" y="5520571"/>
            <a:ext cx="216800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Série de Qualidade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6180058" y="5895618"/>
            <a:ext cx="775668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gestão da qualidade, vigilância pós-mercado e treinamento de usuários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180058" y="6476524"/>
            <a:ext cx="173355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6180058" y="6748343"/>
            <a:ext cx="775668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9" name="Text 16"/>
          <p:cNvSpPr/>
          <p:nvPr/>
        </p:nvSpPr>
        <p:spPr>
          <a:xfrm>
            <a:off x="6180058" y="6880741"/>
            <a:ext cx="216800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Série de Auditoria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180058" y="7255788"/>
            <a:ext cx="775668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Consolidação e rastreabilidade de toda a documentação controlada</a:t>
            </a:r>
            <a:endParaRPr lang="en-US" sz="13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25185"/>
            <a:ext cx="8080772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Treinamento e Materiais de Usuário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483519"/>
            <a:ext cx="13134261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TRN-001 define estratégia abrangente para desenvolvimento e fornecimento de materiais de treinamento, considerados medidas essenciais de controle de risco.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70" y="2292310"/>
            <a:ext cx="4222194" cy="42221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8070" y="6701433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Instruções de Uso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48070" y="7105888"/>
            <a:ext cx="4222194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Documento completo conforme RDC 751/2022 com uso pretendido, contraindicações e avisos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84" y="2292310"/>
            <a:ext cx="4222313" cy="4222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03984" y="6701552"/>
            <a:ext cx="2380655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Guia de Início Rápido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5203984" y="7106007"/>
            <a:ext cx="4222313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Fluxo de trabalho básico com elementos visuais para interpretação da tela principal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017" y="2292310"/>
            <a:ext cx="4222313" cy="4222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60017" y="6701552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Módulos E-learning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9660017" y="7106007"/>
            <a:ext cx="4222313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Vídeos interativos focados em tarefas específicas e mitigação de viés</a:t>
            </a:r>
            <a:endParaRPr lang="en-US" sz="14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96239"/>
            <a:ext cx="81314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Perfis de Usuário e Necessidades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1315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Materiais de treinamento adaptados aos diferentes perfis de usuário, desde clínicos não-especialistas até administradores de sistema.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151590"/>
            <a:ext cx="4215289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128730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172B50"/>
          </a:solidFill>
          <a:ln/>
        </p:spPr>
      </p:sp>
      <p:sp>
        <p:nvSpPr>
          <p:cNvPr id="6" name="Shape 4"/>
          <p:cNvSpPr/>
          <p:nvPr/>
        </p:nvSpPr>
        <p:spPr>
          <a:xfrm>
            <a:off x="2603778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72B50"/>
          </a:solidFill>
          <a:ln/>
        </p:spPr>
      </p:sp>
      <p:sp>
        <p:nvSpPr>
          <p:cNvPr id="7" name="Text 5"/>
          <p:cNvSpPr/>
          <p:nvPr/>
        </p:nvSpPr>
        <p:spPr>
          <a:xfrm>
            <a:off x="2782372" y="400276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15008" y="4647724"/>
            <a:ext cx="295751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Clínico Não-Especialista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015008" y="5076944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Foco na interpretação correta de resultados e limitações do algoritmo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207437" y="4151590"/>
            <a:ext cx="4215408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5207437" y="4128730"/>
            <a:ext cx="4215408" cy="91440"/>
          </a:xfrm>
          <a:prstGeom prst="roundRect">
            <a:avLst>
              <a:gd name="adj" fmla="val 91163"/>
            </a:avLst>
          </a:prstGeom>
          <a:solidFill>
            <a:srgbClr val="172B50"/>
          </a:solidFill>
          <a:ln/>
        </p:spPr>
      </p:sp>
      <p:sp>
        <p:nvSpPr>
          <p:cNvPr id="12" name="Shape 10"/>
          <p:cNvSpPr/>
          <p:nvPr/>
        </p:nvSpPr>
        <p:spPr>
          <a:xfrm>
            <a:off x="7017425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72B50"/>
          </a:solidFill>
          <a:ln/>
        </p:spPr>
      </p:sp>
      <p:sp>
        <p:nvSpPr>
          <p:cNvPr id="13" name="Text 11"/>
          <p:cNvSpPr/>
          <p:nvPr/>
        </p:nvSpPr>
        <p:spPr>
          <a:xfrm>
            <a:off x="7196018" y="400276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5428655" y="46477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Hematologista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428655" y="5076944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Otimização de fluxo de trabalho e interpretação de casos complexos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9621203" y="4151590"/>
            <a:ext cx="4215289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9621203" y="4128730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172B50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31191" y="385393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72B50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9784" y="400276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842421" y="464772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Administrador TI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9842421" y="5076944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Instalação, configuração e gerenciamento de contas de usuário</a:t>
            </a:r>
            <a:endParaRPr lang="en-US" sz="15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2729"/>
            <a:ext cx="64643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Deploy, Release e Rollback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9964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DEP-001 define processo controlado para implantação segura de novas versões, minimizando riscos de interrupção e impacto aos usuários.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1091446" y="3254097"/>
            <a:ext cx="6124456" cy="198358"/>
          </a:xfrm>
          <a:prstGeom prst="roundRect">
            <a:avLst>
              <a:gd name="adj" fmla="val 42025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055620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618" y="3167301"/>
            <a:ext cx="297656" cy="3720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2148" y="3849291"/>
            <a:ext cx="28573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Ambientes Controlados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92148" y="4278511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Desenvolvimento, Teste/QA, Homologação e Produção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712035" y="2956441"/>
            <a:ext cx="6124456" cy="198358"/>
          </a:xfrm>
          <a:prstGeom prst="roundRect">
            <a:avLst>
              <a:gd name="adj" fmla="val 42025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14379" y="2757964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07" y="2869644"/>
            <a:ext cx="297656" cy="37207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2737" y="3551634"/>
            <a:ext cx="273367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Checklist de Prontidão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12737" y="3980855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Verificação completa antes de qualquer liberação em produção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1091446" y="5488900"/>
            <a:ext cx="6124456" cy="198358"/>
          </a:xfrm>
          <a:prstGeom prst="roundRect">
            <a:avLst>
              <a:gd name="adj" fmla="val 42025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93790" y="5290423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18" y="5402104"/>
            <a:ext cx="297656" cy="37207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2148" y="6084094"/>
            <a:ext cx="290583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Blue-Green Deployment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92148" y="6513314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Estratégia para minimizar tempo de inatividade e facilitar rollback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712035" y="5191244"/>
            <a:ext cx="6124456" cy="198358"/>
          </a:xfrm>
          <a:prstGeom prst="roundRect">
            <a:avLst>
              <a:gd name="adj" fmla="val 42025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14379" y="4992767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207" y="5104448"/>
            <a:ext cx="297656" cy="37207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2737" y="5786438"/>
            <a:ext cx="303156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Monitoramento Intensivo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12737" y="6215658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Vigilância pós-deploy com critérios claros para rollback</a:t>
            </a:r>
            <a:endParaRPr lang="en-US" sz="15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7669"/>
            <a:ext cx="638948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Versionamento Semântico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22540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estruturado de versionamento MAJOR.MINOR.PATCH para garantir rastreabilidade e comunicação clara de mudanças.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282083"/>
            <a:ext cx="21692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MAJOR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80190" y="4790599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Mudanças incompatíveis com a API existente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941118" y="4282083"/>
            <a:ext cx="21692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MINOR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941118" y="4790599"/>
            <a:ext cx="21692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Adição de funcionalidades retrocompatíveis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1602045" y="4282083"/>
            <a:ext cx="22495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PATCH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1602045" y="4790599"/>
            <a:ext cx="224956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Correções de bugs retrocompatíveis</a:t>
            </a:r>
            <a:endParaRPr lang="en-US" sz="15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0166"/>
            <a:ext cx="94742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Checklist de Prontidão para Submissão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4707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Verificação sistemática da completude do pacote de documentação para submissão regulatória e prontidão para auditoria.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87861"/>
            <a:ext cx="13042821" cy="4011573"/>
          </a:xfrm>
          <a:prstGeom prst="roundRect">
            <a:avLst>
              <a:gd name="adj" fmla="val 207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895481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3022163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Área de Verificação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214705" y="3022163"/>
            <a:ext cx="48066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 de Checklist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425714" y="3022163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3466386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887" y="3593068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Ética em Pesquisa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214705" y="3593068"/>
            <a:ext cx="48066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Protocolo Clínico finalizado e aprovado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1425714" y="359306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Completo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403729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4163973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Dossiê Técnico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214705" y="4163973"/>
            <a:ext cx="48066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Pretendido e Classificação definidos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1425714" y="4163973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Completo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4608195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9887" y="4734878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SGQ ISO 13485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6214705" y="4734878"/>
            <a:ext cx="48066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da Qualidade implementado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1425714" y="473487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Completo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801410" y="517910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99887" y="5305782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Gerenciamento de Risco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6214705" y="5305782"/>
            <a:ext cx="48066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RMF completo com risco residual aceitável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1425714" y="530578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Completo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801410" y="5750004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99887" y="5876687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Engenharia de Usabilidade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6214705" y="5876687"/>
            <a:ext cx="48066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UEF completo com validação somativa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1425714" y="587668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Completo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801410" y="6320909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99887" y="6447592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Privacidade e Segurança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6214705" y="6447592"/>
            <a:ext cx="48066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RIPD e estratégia de cibersegurança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11425714" y="644759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Completo</a:t>
            </a:r>
            <a:endParaRPr lang="en-US" sz="15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7436"/>
            <a:ext cx="91886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Evidências de Verificação e Validação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6434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 das evidências de verificação e validação de software, essenciais para demonstrar conformidade com requisitos de segurança e eficácia.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321850"/>
            <a:ext cx="3466028" cy="248007"/>
          </a:xfrm>
          <a:prstGeom prst="roundRect">
            <a:avLst>
              <a:gd name="adj" fmla="val 3361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4321850"/>
            <a:ext cx="3292673" cy="248007"/>
          </a:xfrm>
          <a:prstGeom prst="roundRect">
            <a:avLst>
              <a:gd name="adj" fmla="val 33612"/>
            </a:avLst>
          </a:prstGeom>
          <a:solidFill>
            <a:srgbClr val="172B50"/>
          </a:solidFill>
          <a:ln/>
        </p:spPr>
      </p:sp>
      <p:sp>
        <p:nvSpPr>
          <p:cNvPr id="6" name="Text 4"/>
          <p:cNvSpPr/>
          <p:nvPr/>
        </p:nvSpPr>
        <p:spPr>
          <a:xfrm>
            <a:off x="4408646" y="4321850"/>
            <a:ext cx="56733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8178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Testes de Unidade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5247084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Cobertura de código para componentes críticos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23986" y="4321850"/>
            <a:ext cx="3340179" cy="248007"/>
          </a:xfrm>
          <a:prstGeom prst="roundRect">
            <a:avLst>
              <a:gd name="adj" fmla="val 3361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23986" y="4321850"/>
            <a:ext cx="3340179" cy="248007"/>
          </a:xfrm>
          <a:prstGeom prst="roundRect">
            <a:avLst>
              <a:gd name="adj" fmla="val 33612"/>
            </a:avLst>
          </a:prstGeom>
          <a:solidFill>
            <a:srgbClr val="172B50"/>
          </a:solidFill>
          <a:ln/>
        </p:spPr>
      </p:sp>
      <p:sp>
        <p:nvSpPr>
          <p:cNvPr id="11" name="Text 9"/>
          <p:cNvSpPr/>
          <p:nvPr/>
        </p:nvSpPr>
        <p:spPr>
          <a:xfrm>
            <a:off x="8712994" y="4321850"/>
            <a:ext cx="69330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223986" y="4817864"/>
            <a:ext cx="25323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Testes de Integração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223986" y="5247084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Verificação de interfaces entre microsserviços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9654302" y="4321850"/>
            <a:ext cx="3453289" cy="248007"/>
          </a:xfrm>
          <a:prstGeom prst="roundRect">
            <a:avLst>
              <a:gd name="adj" fmla="val 3361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54302" y="4321850"/>
            <a:ext cx="3107888" cy="248007"/>
          </a:xfrm>
          <a:prstGeom prst="roundRect">
            <a:avLst>
              <a:gd name="adj" fmla="val 33612"/>
            </a:avLst>
          </a:prstGeom>
          <a:solidFill>
            <a:srgbClr val="172B50"/>
          </a:solidFill>
          <a:ln/>
        </p:spPr>
      </p:sp>
      <p:sp>
        <p:nvSpPr>
          <p:cNvPr id="16" name="Text 14"/>
          <p:cNvSpPr/>
          <p:nvPr/>
        </p:nvSpPr>
        <p:spPr>
          <a:xfrm>
            <a:off x="13256419" y="4321850"/>
            <a:ext cx="58019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90%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9654302" y="48178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Testes de Sistema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654302" y="5247084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Validação contra requisitos funcionais e não funcionais</a:t>
            </a:r>
            <a:endParaRPr lang="en-US" sz="15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534352"/>
            <a:ext cx="6521053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Rastreabilidade Regulatória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77240" y="1530310"/>
            <a:ext cx="1307592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Demonstração clara de como cada requisito regulatório é atendido através da documentação controlada do projeto.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2059781"/>
            <a:ext cx="22860" cy="5635466"/>
          </a:xfrm>
          <a:prstGeom prst="roundRect">
            <a:avLst>
              <a:gd name="adj" fmla="val 357047"/>
            </a:avLst>
          </a:prstGeom>
          <a:solidFill>
            <a:srgbClr val="BDC7DA"/>
          </a:solidFill>
          <a:ln/>
        </p:spPr>
      </p:sp>
      <p:sp>
        <p:nvSpPr>
          <p:cNvPr id="5" name="Shape 3"/>
          <p:cNvSpPr/>
          <p:nvPr/>
        </p:nvSpPr>
        <p:spPr>
          <a:xfrm>
            <a:off x="6755130" y="2825591"/>
            <a:ext cx="582930" cy="22860"/>
          </a:xfrm>
          <a:prstGeom prst="roundRect">
            <a:avLst>
              <a:gd name="adj" fmla="val 357047"/>
            </a:avLst>
          </a:prstGeom>
          <a:solidFill>
            <a:srgbClr val="BDC7DA"/>
          </a:solidFill>
          <a:ln/>
        </p:spPr>
      </p:sp>
      <p:sp>
        <p:nvSpPr>
          <p:cNvPr id="6" name="Shape 4"/>
          <p:cNvSpPr/>
          <p:nvPr/>
        </p:nvSpPr>
        <p:spPr>
          <a:xfrm>
            <a:off x="7242334" y="2764155"/>
            <a:ext cx="145733" cy="145733"/>
          </a:xfrm>
          <a:prstGeom prst="roundRect">
            <a:avLst>
              <a:gd name="adj" fmla="val 313724"/>
            </a:avLst>
          </a:prstGeom>
          <a:solidFill>
            <a:srgbClr val="172B50"/>
          </a:solidFill>
          <a:ln/>
        </p:spPr>
      </p:sp>
      <p:sp>
        <p:nvSpPr>
          <p:cNvPr id="7" name="Shape 5"/>
          <p:cNvSpPr/>
          <p:nvPr/>
        </p:nvSpPr>
        <p:spPr>
          <a:xfrm>
            <a:off x="777240" y="2059781"/>
            <a:ext cx="5955030" cy="1554599"/>
          </a:xfrm>
          <a:prstGeom prst="roundRect">
            <a:avLst>
              <a:gd name="adj" fmla="val 525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101227" y="2261711"/>
            <a:ext cx="24291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 13485:2016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79170" y="2681883"/>
            <a:ext cx="555117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SGQ evidenciado em QMS-001, QMS-002 e procedimentos relacionados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292340" y="3991451"/>
            <a:ext cx="582930" cy="22860"/>
          </a:xfrm>
          <a:prstGeom prst="roundRect">
            <a:avLst>
              <a:gd name="adj" fmla="val 357047"/>
            </a:avLst>
          </a:prstGeom>
          <a:solidFill>
            <a:srgbClr val="BDC7DA"/>
          </a:solidFill>
          <a:ln/>
        </p:spPr>
      </p:sp>
      <p:sp>
        <p:nvSpPr>
          <p:cNvPr id="11" name="Shape 9"/>
          <p:cNvSpPr/>
          <p:nvPr/>
        </p:nvSpPr>
        <p:spPr>
          <a:xfrm>
            <a:off x="7242334" y="3930015"/>
            <a:ext cx="145733" cy="145733"/>
          </a:xfrm>
          <a:prstGeom prst="roundRect">
            <a:avLst>
              <a:gd name="adj" fmla="val 313724"/>
            </a:avLst>
          </a:prstGeom>
          <a:solidFill>
            <a:srgbClr val="172B50"/>
          </a:solidFill>
          <a:ln/>
        </p:spPr>
      </p:sp>
      <p:sp>
        <p:nvSpPr>
          <p:cNvPr id="12" name="Shape 10"/>
          <p:cNvSpPr/>
          <p:nvPr/>
        </p:nvSpPr>
        <p:spPr>
          <a:xfrm>
            <a:off x="7898130" y="3225641"/>
            <a:ext cx="5955030" cy="1554599"/>
          </a:xfrm>
          <a:prstGeom prst="roundRect">
            <a:avLst>
              <a:gd name="adj" fmla="val 525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00060" y="3427571"/>
            <a:ext cx="24291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 14971:2019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100060" y="3847743"/>
            <a:ext cx="555117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Gerenciamento de risco completo documentado no TEC-002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755130" y="4963001"/>
            <a:ext cx="582930" cy="22860"/>
          </a:xfrm>
          <a:prstGeom prst="roundRect">
            <a:avLst>
              <a:gd name="adj" fmla="val 357047"/>
            </a:avLst>
          </a:prstGeom>
          <a:solidFill>
            <a:srgbClr val="BDC7DA"/>
          </a:solidFill>
          <a:ln/>
        </p:spPr>
      </p:sp>
      <p:sp>
        <p:nvSpPr>
          <p:cNvPr id="16" name="Shape 14"/>
          <p:cNvSpPr/>
          <p:nvPr/>
        </p:nvSpPr>
        <p:spPr>
          <a:xfrm>
            <a:off x="7242334" y="4901565"/>
            <a:ext cx="145733" cy="145733"/>
          </a:xfrm>
          <a:prstGeom prst="roundRect">
            <a:avLst>
              <a:gd name="adj" fmla="val 313724"/>
            </a:avLst>
          </a:prstGeom>
          <a:solidFill>
            <a:srgbClr val="172B50"/>
          </a:solidFill>
          <a:ln/>
        </p:spPr>
      </p:sp>
      <p:sp>
        <p:nvSpPr>
          <p:cNvPr id="17" name="Shape 15"/>
          <p:cNvSpPr/>
          <p:nvPr/>
        </p:nvSpPr>
        <p:spPr>
          <a:xfrm>
            <a:off x="777240" y="4197191"/>
            <a:ext cx="5955030" cy="1554599"/>
          </a:xfrm>
          <a:prstGeom prst="roundRect">
            <a:avLst>
              <a:gd name="adj" fmla="val 525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101227" y="4399121"/>
            <a:ext cx="24291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IEC 62304:2015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79170" y="4819293"/>
            <a:ext cx="555117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Ciclo de vida de software detalhado no TEC-001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292340" y="5934670"/>
            <a:ext cx="582930" cy="22860"/>
          </a:xfrm>
          <a:prstGeom prst="roundRect">
            <a:avLst>
              <a:gd name="adj" fmla="val 357047"/>
            </a:avLst>
          </a:prstGeom>
          <a:solidFill>
            <a:srgbClr val="BDC7DA"/>
          </a:solidFill>
          <a:ln/>
        </p:spPr>
      </p:sp>
      <p:sp>
        <p:nvSpPr>
          <p:cNvPr id="21" name="Shape 19"/>
          <p:cNvSpPr/>
          <p:nvPr/>
        </p:nvSpPr>
        <p:spPr>
          <a:xfrm>
            <a:off x="7242334" y="5873234"/>
            <a:ext cx="145733" cy="145733"/>
          </a:xfrm>
          <a:prstGeom prst="roundRect">
            <a:avLst>
              <a:gd name="adj" fmla="val 313724"/>
            </a:avLst>
          </a:prstGeom>
          <a:solidFill>
            <a:srgbClr val="172B50"/>
          </a:solidFill>
          <a:ln/>
        </p:spPr>
      </p:sp>
      <p:sp>
        <p:nvSpPr>
          <p:cNvPr id="22" name="Shape 20"/>
          <p:cNvSpPr/>
          <p:nvPr/>
        </p:nvSpPr>
        <p:spPr>
          <a:xfrm>
            <a:off x="7898130" y="5168860"/>
            <a:ext cx="5955030" cy="1554599"/>
          </a:xfrm>
          <a:prstGeom prst="roundRect">
            <a:avLst>
              <a:gd name="adj" fmla="val 525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100060" y="5370790"/>
            <a:ext cx="24291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IEC 62366-1:2015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8100060" y="5790962"/>
            <a:ext cx="555117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Engenharia de usabilidade documentada no TEC-003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755130" y="6906339"/>
            <a:ext cx="582930" cy="22860"/>
          </a:xfrm>
          <a:prstGeom prst="roundRect">
            <a:avLst>
              <a:gd name="adj" fmla="val 357047"/>
            </a:avLst>
          </a:prstGeom>
          <a:solidFill>
            <a:srgbClr val="BDC7DA"/>
          </a:solidFill>
          <a:ln/>
        </p:spPr>
      </p:sp>
      <p:sp>
        <p:nvSpPr>
          <p:cNvPr id="26" name="Shape 24"/>
          <p:cNvSpPr/>
          <p:nvPr/>
        </p:nvSpPr>
        <p:spPr>
          <a:xfrm>
            <a:off x="7242334" y="6844903"/>
            <a:ext cx="145733" cy="145733"/>
          </a:xfrm>
          <a:prstGeom prst="roundRect">
            <a:avLst>
              <a:gd name="adj" fmla="val 313724"/>
            </a:avLst>
          </a:prstGeom>
          <a:solidFill>
            <a:srgbClr val="172B50"/>
          </a:solidFill>
          <a:ln/>
        </p:spPr>
      </p:sp>
      <p:sp>
        <p:nvSpPr>
          <p:cNvPr id="27" name="Shape 25"/>
          <p:cNvSpPr/>
          <p:nvPr/>
        </p:nvSpPr>
        <p:spPr>
          <a:xfrm>
            <a:off x="777240" y="6140529"/>
            <a:ext cx="5955030" cy="1554599"/>
          </a:xfrm>
          <a:prstGeom prst="roundRect">
            <a:avLst>
              <a:gd name="adj" fmla="val 525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3782139" y="6342459"/>
            <a:ext cx="274820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ANVISA RDC 657/2022</a:t>
            </a:r>
            <a:endParaRPr lang="en-US" sz="1900" dirty="0"/>
          </a:p>
        </p:txBody>
      </p:sp>
      <p:sp>
        <p:nvSpPr>
          <p:cNvPr id="29" name="Text 27"/>
          <p:cNvSpPr/>
          <p:nvPr/>
        </p:nvSpPr>
        <p:spPr>
          <a:xfrm>
            <a:off x="979170" y="6762631"/>
            <a:ext cx="555117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Requisitos de SaMD atendidos em múltiplos documentos</a:t>
            </a:r>
            <a:endParaRPr lang="en-US" sz="15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8995"/>
            <a:ext cx="594812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Estratégia de RWE e ATS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45590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estudo ITS foi projetado com duplo propósito: atender requisitos regulatórios da ANVISA e fornecer evidências para Avaliação de Tecnologias em Saúde pela CONITEC.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314230"/>
            <a:ext cx="13042821" cy="1476256"/>
          </a:xfrm>
          <a:prstGeom prst="roundRect">
            <a:avLst>
              <a:gd name="adj" fmla="val 564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321850"/>
            <a:ext cx="4342448" cy="1461016"/>
          </a:xfrm>
          <a:prstGeom prst="roundRect">
            <a:avLst>
              <a:gd name="adj" fmla="val 5706"/>
            </a:avLst>
          </a:prstGeom>
          <a:solidFill>
            <a:srgbClr val="D7E1F4"/>
          </a:solidFill>
          <a:ln/>
        </p:spPr>
      </p:sp>
      <p:sp>
        <p:nvSpPr>
          <p:cNvPr id="6" name="Text 4"/>
          <p:cNvSpPr/>
          <p:nvPr/>
        </p:nvSpPr>
        <p:spPr>
          <a:xfrm>
            <a:off x="999768" y="4520208"/>
            <a:ext cx="260342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Eficácia e Efetividade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9768" y="4949428"/>
            <a:ext cx="36479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do TTD e desfechos clínicos medindo efetividade no mundo real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143857" y="4321850"/>
            <a:ext cx="4342567" cy="1461016"/>
          </a:xfrm>
          <a:prstGeom prst="rect">
            <a:avLst/>
          </a:prstGeom>
          <a:solidFill>
            <a:srgbClr val="D7E1F4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4321850"/>
            <a:ext cx="22860" cy="1461016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0" name="Text 8"/>
          <p:cNvSpPr/>
          <p:nvPr/>
        </p:nvSpPr>
        <p:spPr>
          <a:xfrm>
            <a:off x="5639991" y="45202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Custo-Efetividade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639991" y="4949428"/>
            <a:ext cx="33503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 de utilização de recursos para futuras análises econômicas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4895850" y="4804231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913" y="4897219"/>
            <a:ext cx="248007" cy="310039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4321850"/>
            <a:ext cx="4342567" cy="1461016"/>
          </a:xfrm>
          <a:prstGeom prst="rect">
            <a:avLst/>
          </a:prstGeom>
          <a:solidFill>
            <a:srgbClr val="D7E1F4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4321850"/>
            <a:ext cx="22860" cy="1461016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6" name="Text 13"/>
          <p:cNvSpPr/>
          <p:nvPr/>
        </p:nvSpPr>
        <p:spPr>
          <a:xfrm>
            <a:off x="9982557" y="4520208"/>
            <a:ext cx="286904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Impacto Organizacional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982557" y="4949428"/>
            <a:ext cx="3648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Otimização de fluxos de trabalho e alocação de recursos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9238417" y="4804231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480" y="4897219"/>
            <a:ext cx="248007" cy="31003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3465"/>
            <a:ext cx="732674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Benefícios Clínicos Esperados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7037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dos benefícios clínicos potenciais do HemoDoctor SaMD em comparação com os riscos residuais identificados e controlados.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551748" y="31457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Redução do TTD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574971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Diagnóstico mais rápido de doenças graves como LMA e SMD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61116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28" y="4028182"/>
            <a:ext cx="279083" cy="3488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740581"/>
            <a:ext cx="34086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Encaminhamento Otimizado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597628" y="3169801"/>
            <a:ext cx="42389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Melhoria na triagem e encaminhamento para especialistas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611160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40" y="3601105"/>
            <a:ext cx="279083" cy="3488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94463" y="43613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Redução de Exames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994463" y="4790599"/>
            <a:ext cx="3842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Diminuição de exames desnecessários e redundantes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611160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984" y="4719102"/>
            <a:ext cx="279083" cy="34885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97628" y="598229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Adesão a Diretrizes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597628" y="6411516"/>
            <a:ext cx="42389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Melhoria na conformidade com protocolos clínicos</a:t>
            </a:r>
            <a:endParaRPr lang="en-US" sz="15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611160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8740" y="5837099"/>
            <a:ext cx="279083" cy="34885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648301" y="5577007"/>
            <a:ext cx="338435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Detecção de Doenças Raras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93790" y="6006227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Identificação precoce de condições de baixa prevalência</a:t>
            </a:r>
            <a:endParaRPr lang="en-US" sz="15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611160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4528" y="5410021"/>
            <a:ext cx="279083" cy="34885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780"/>
            <a:ext cx="57884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Benefício-Risco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6669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Avaliação sistemática demonstrando que os benefícios clínicos de um diagnóstico mais rápido e qualificado superam os riscos residuais mitigados.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1233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Benefícios Clínicos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63188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significativa do tempo para diagnóstico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01884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Otimização do encaminhamento especializado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40579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Melhoria na adesão a diretrizes clínicas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79274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Identificação de doenças raras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123372"/>
            <a:ext cx="35842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Residuais Controlados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463188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Falsos-positivos mitigados por alta especificidade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501884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Falsos-negativos controlados por alta sensibilidade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40579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Viés de automação mitigado por design de UI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579274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Violação de dados controlada por criptografia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4654"/>
            <a:ext cx="78282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Índice Mestre de Documentação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156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Todos os documentos controlados que compõem o dossiê técnico e o Sistema de Gestão da Qualidade estão catalogados e rastreáveis.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602349"/>
            <a:ext cx="13042821" cy="4582478"/>
          </a:xfrm>
          <a:prstGeom prst="roundRect">
            <a:avLst>
              <a:gd name="adj" fmla="val 18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609969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273665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 Documento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260533" y="2736652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Título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774323" y="273665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3180874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887" y="330755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PROJ-001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260533" y="3307556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Protocolo de Investigação Clínica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774323" y="330755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Controlado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375177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387846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PROJ-002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260533" y="3878461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Plano de Análise Estatística (SAP)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774323" y="387846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Controlado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4322683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9887" y="444936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CER-001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260533" y="4449366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Relatório de Avaliação Clínica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0774323" y="444936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Controlado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801410" y="489358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99887" y="5020270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TEC-001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4260533" y="5020270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Plano de Desenvolvimento de Software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0774323" y="5020270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Controlado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801410" y="5464493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99887" y="559117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TEC-002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4260533" y="5591175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Arquivo de Gerenciamento de Risco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0774323" y="559117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Controlado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801410" y="6035397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99887" y="6162080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QMS-001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4260533" y="6162080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da Qualidade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10774323" y="6162080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Controlado</a:t>
            </a:r>
            <a:endParaRPr lang="en-US" sz="1550" dirty="0"/>
          </a:p>
        </p:txBody>
      </p:sp>
      <p:sp>
        <p:nvSpPr>
          <p:cNvPr id="33" name="Shape 31"/>
          <p:cNvSpPr/>
          <p:nvPr/>
        </p:nvSpPr>
        <p:spPr>
          <a:xfrm>
            <a:off x="801410" y="6606302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99887" y="6732984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PMS-001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4260533" y="6732984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Plano de Pós-Mercado e Tecnovigilância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10774323" y="6732984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Controlado</a:t>
            </a:r>
            <a:endParaRPr lang="en-US" sz="15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9215"/>
            <a:ext cx="101209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Conformidade com Boas Práticas Clínicas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5612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estudo clínico segue rigorosamente os princípios de Boas Práticas Clínicas (ICH E6(R2)) e legislação brasileira, incluindo LGPD.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96910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2148" y="36905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ICH E6(R2)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4119801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Conformidade completa com diretrizes de boas práticas clínicas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896910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12737" y="36905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LGPD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12737" y="4119801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Proteção rigorosa de dados pessoais e sensíveis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151596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92148" y="59452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CEP/CONEP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92148" y="6374487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Aprovação ética com justificativa para dispensa de TCLE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5151596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12737" y="59452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ALCOA+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12737" y="6374487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Integridade de dados seguindo princípios internacionais</a:t>
            </a:r>
            <a:endParaRPr lang="en-US" sz="15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450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Justificativa para Dispensa de TCLE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37232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Solicitação fundamentada de dispensa do Termo de Consentimento Livre e Esclarecido baseada em risco mínimo e inviabilidade prática.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230642"/>
            <a:ext cx="3679031" cy="2141815"/>
          </a:xfrm>
          <a:prstGeom prst="roundRect">
            <a:avLst>
              <a:gd name="adj" fmla="val 5123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0930" y="3230642"/>
            <a:ext cx="91440" cy="2141815"/>
          </a:xfrm>
          <a:prstGeom prst="roundRect">
            <a:avLst>
              <a:gd name="adj" fmla="val 91163"/>
            </a:avLst>
          </a:prstGeom>
          <a:solidFill>
            <a:srgbClr val="172B50"/>
          </a:solidFill>
          <a:ln/>
        </p:spPr>
      </p:sp>
      <p:sp>
        <p:nvSpPr>
          <p:cNvPr id="7" name="Text 4"/>
          <p:cNvSpPr/>
          <p:nvPr/>
        </p:nvSpPr>
        <p:spPr>
          <a:xfrm>
            <a:off x="1083588" y="34518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 Mínimo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83588" y="3881080"/>
            <a:ext cx="31680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Intervenção direcionada ao profissional de saúde, com decisão final sempre mantida com o clínico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1179" y="3230642"/>
            <a:ext cx="3679031" cy="2141815"/>
          </a:xfrm>
          <a:prstGeom prst="roundRect">
            <a:avLst>
              <a:gd name="adj" fmla="val 5123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48319" y="3230642"/>
            <a:ext cx="91440" cy="2141815"/>
          </a:xfrm>
          <a:prstGeom prst="roundRect">
            <a:avLst>
              <a:gd name="adj" fmla="val 91163"/>
            </a:avLst>
          </a:prstGeom>
          <a:solidFill>
            <a:srgbClr val="172B50"/>
          </a:solidFill>
          <a:ln/>
        </p:spPr>
      </p:sp>
      <p:sp>
        <p:nvSpPr>
          <p:cNvPr id="11" name="Text 8"/>
          <p:cNvSpPr/>
          <p:nvPr/>
        </p:nvSpPr>
        <p:spPr>
          <a:xfrm>
            <a:off x="4960977" y="34518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Inviabilidade Prática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960977" y="3881080"/>
            <a:ext cx="31680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Obtenção de consentimento de milhares de pacientes introduziria viés de seleção substancial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93790" y="5570815"/>
            <a:ext cx="3679031" cy="1824276"/>
          </a:xfrm>
          <a:prstGeom prst="roundRect">
            <a:avLst>
              <a:gd name="adj" fmla="val 6015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70930" y="5570815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172B50"/>
          </a:solidFill>
          <a:ln/>
        </p:spPr>
      </p:sp>
      <p:sp>
        <p:nvSpPr>
          <p:cNvPr id="15" name="Text 12"/>
          <p:cNvSpPr/>
          <p:nvPr/>
        </p:nvSpPr>
        <p:spPr>
          <a:xfrm>
            <a:off x="1083588" y="5792033"/>
            <a:ext cx="294393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Proteção da Privacidade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083588" y="6221254"/>
            <a:ext cx="31680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 rigorosamente pseudonimizados conforme bases legais da LGPD</a:t>
            </a:r>
            <a:endParaRPr lang="en-US" sz="15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9780"/>
            <a:ext cx="87690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Integração com Sistemas Existentes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6669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HemoDoctor foi projetado para integração seamless com sistemas de informação laboratorial (LIS) e prontuários eletrônicos (PEP) existentes.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25014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4917162"/>
            <a:ext cx="36284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Padrões de Interoperabilidade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534638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HL7/FHIR para comunicação com sistemas hospitalares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925014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4917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RESTful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534638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 padronizada documentada com OpenAPI 3.0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925014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4917162"/>
            <a:ext cx="25323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Testes de Integração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534638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Validação robusta com sistemas parceiros</a:t>
            </a:r>
            <a:endParaRPr lang="en-US" sz="15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3460"/>
            <a:ext cx="776620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Monitoramento de Desempenho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3037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abrangente de monitoramento contínuo do desempenho do algoritmo HemoAI e detecção precoce de degradação ou viés.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5" name="Shape 3"/>
          <p:cNvSpPr/>
          <p:nvPr/>
        </p:nvSpPr>
        <p:spPr>
          <a:xfrm>
            <a:off x="1031796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6" name="Shape 4"/>
          <p:cNvSpPr/>
          <p:nvPr/>
        </p:nvSpPr>
        <p:spPr>
          <a:xfrm>
            <a:off x="1269802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7" name="Shape 5"/>
          <p:cNvSpPr/>
          <p:nvPr/>
        </p:nvSpPr>
        <p:spPr>
          <a:xfrm>
            <a:off x="1507808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8" name="Shape 6"/>
          <p:cNvSpPr/>
          <p:nvPr/>
        </p:nvSpPr>
        <p:spPr>
          <a:xfrm>
            <a:off x="1745813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9" name="Shape 7"/>
          <p:cNvSpPr/>
          <p:nvPr/>
        </p:nvSpPr>
        <p:spPr>
          <a:xfrm>
            <a:off x="1983819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0" name="Shape 8"/>
          <p:cNvSpPr/>
          <p:nvPr/>
        </p:nvSpPr>
        <p:spPr>
          <a:xfrm>
            <a:off x="2221825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1" name="Shape 9"/>
          <p:cNvSpPr/>
          <p:nvPr/>
        </p:nvSpPr>
        <p:spPr>
          <a:xfrm>
            <a:off x="2459831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2" name="Shape 10"/>
          <p:cNvSpPr/>
          <p:nvPr/>
        </p:nvSpPr>
        <p:spPr>
          <a:xfrm>
            <a:off x="2697837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3" name="Shape 11"/>
          <p:cNvSpPr/>
          <p:nvPr/>
        </p:nvSpPr>
        <p:spPr>
          <a:xfrm>
            <a:off x="2935843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4" name="Shape 12"/>
          <p:cNvSpPr/>
          <p:nvPr/>
        </p:nvSpPr>
        <p:spPr>
          <a:xfrm>
            <a:off x="793790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1796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6" name="Shape 14"/>
          <p:cNvSpPr/>
          <p:nvPr/>
        </p:nvSpPr>
        <p:spPr>
          <a:xfrm>
            <a:off x="1269802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7" name="Shape 15"/>
          <p:cNvSpPr/>
          <p:nvPr/>
        </p:nvSpPr>
        <p:spPr>
          <a:xfrm>
            <a:off x="1507808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8" name="Shape 16"/>
          <p:cNvSpPr/>
          <p:nvPr/>
        </p:nvSpPr>
        <p:spPr>
          <a:xfrm>
            <a:off x="1745813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9" name="Shape 17"/>
          <p:cNvSpPr/>
          <p:nvPr/>
        </p:nvSpPr>
        <p:spPr>
          <a:xfrm>
            <a:off x="1983819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0" name="Shape 18"/>
          <p:cNvSpPr/>
          <p:nvPr/>
        </p:nvSpPr>
        <p:spPr>
          <a:xfrm>
            <a:off x="2221825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1" name="Shape 19"/>
          <p:cNvSpPr/>
          <p:nvPr/>
        </p:nvSpPr>
        <p:spPr>
          <a:xfrm>
            <a:off x="2459831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2" name="Shape 20"/>
          <p:cNvSpPr/>
          <p:nvPr/>
        </p:nvSpPr>
        <p:spPr>
          <a:xfrm>
            <a:off x="2697837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3" name="Shape 21"/>
          <p:cNvSpPr/>
          <p:nvPr/>
        </p:nvSpPr>
        <p:spPr>
          <a:xfrm>
            <a:off x="2935843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4" name="Shape 22"/>
          <p:cNvSpPr/>
          <p:nvPr/>
        </p:nvSpPr>
        <p:spPr>
          <a:xfrm>
            <a:off x="793790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5" name="Shape 23"/>
          <p:cNvSpPr/>
          <p:nvPr/>
        </p:nvSpPr>
        <p:spPr>
          <a:xfrm>
            <a:off x="1031796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6" name="Shape 24"/>
          <p:cNvSpPr/>
          <p:nvPr/>
        </p:nvSpPr>
        <p:spPr>
          <a:xfrm>
            <a:off x="1269802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7" name="Shape 25"/>
          <p:cNvSpPr/>
          <p:nvPr/>
        </p:nvSpPr>
        <p:spPr>
          <a:xfrm>
            <a:off x="1507808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8" name="Shape 26"/>
          <p:cNvSpPr/>
          <p:nvPr/>
        </p:nvSpPr>
        <p:spPr>
          <a:xfrm>
            <a:off x="1745813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9" name="Shape 27"/>
          <p:cNvSpPr/>
          <p:nvPr/>
        </p:nvSpPr>
        <p:spPr>
          <a:xfrm>
            <a:off x="1983819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0" name="Shape 28"/>
          <p:cNvSpPr/>
          <p:nvPr/>
        </p:nvSpPr>
        <p:spPr>
          <a:xfrm>
            <a:off x="2221825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1" name="Shape 29"/>
          <p:cNvSpPr/>
          <p:nvPr/>
        </p:nvSpPr>
        <p:spPr>
          <a:xfrm>
            <a:off x="2459831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2" name="Shape 30"/>
          <p:cNvSpPr/>
          <p:nvPr/>
        </p:nvSpPr>
        <p:spPr>
          <a:xfrm>
            <a:off x="2697837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3" name="Shape 31"/>
          <p:cNvSpPr/>
          <p:nvPr/>
        </p:nvSpPr>
        <p:spPr>
          <a:xfrm>
            <a:off x="2935843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4" name="Shape 32"/>
          <p:cNvSpPr/>
          <p:nvPr/>
        </p:nvSpPr>
        <p:spPr>
          <a:xfrm>
            <a:off x="793790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5" name="Shape 33"/>
          <p:cNvSpPr/>
          <p:nvPr/>
        </p:nvSpPr>
        <p:spPr>
          <a:xfrm>
            <a:off x="1031796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6" name="Shape 34"/>
          <p:cNvSpPr/>
          <p:nvPr/>
        </p:nvSpPr>
        <p:spPr>
          <a:xfrm>
            <a:off x="1269802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7" name="Shape 35"/>
          <p:cNvSpPr/>
          <p:nvPr/>
        </p:nvSpPr>
        <p:spPr>
          <a:xfrm>
            <a:off x="1507808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8" name="Shape 36"/>
          <p:cNvSpPr/>
          <p:nvPr/>
        </p:nvSpPr>
        <p:spPr>
          <a:xfrm>
            <a:off x="1745813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9" name="Shape 37"/>
          <p:cNvSpPr/>
          <p:nvPr/>
        </p:nvSpPr>
        <p:spPr>
          <a:xfrm>
            <a:off x="1983819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40" name="Shape 38"/>
          <p:cNvSpPr/>
          <p:nvPr/>
        </p:nvSpPr>
        <p:spPr>
          <a:xfrm>
            <a:off x="2221825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41" name="Shape 39"/>
          <p:cNvSpPr/>
          <p:nvPr/>
        </p:nvSpPr>
        <p:spPr>
          <a:xfrm>
            <a:off x="2459831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42" name="Shape 40"/>
          <p:cNvSpPr/>
          <p:nvPr/>
        </p:nvSpPr>
        <p:spPr>
          <a:xfrm>
            <a:off x="2697837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43" name="Shape 41"/>
          <p:cNvSpPr/>
          <p:nvPr/>
        </p:nvSpPr>
        <p:spPr>
          <a:xfrm>
            <a:off x="2935843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44" name="Shape 42"/>
          <p:cNvSpPr/>
          <p:nvPr/>
        </p:nvSpPr>
        <p:spPr>
          <a:xfrm>
            <a:off x="793790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45" name="Shape 43"/>
          <p:cNvSpPr/>
          <p:nvPr/>
        </p:nvSpPr>
        <p:spPr>
          <a:xfrm>
            <a:off x="1031796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46" name="Shape 44"/>
          <p:cNvSpPr/>
          <p:nvPr/>
        </p:nvSpPr>
        <p:spPr>
          <a:xfrm>
            <a:off x="1269802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47" name="Shape 45"/>
          <p:cNvSpPr/>
          <p:nvPr/>
        </p:nvSpPr>
        <p:spPr>
          <a:xfrm>
            <a:off x="1507808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48" name="Shape 46"/>
          <p:cNvSpPr/>
          <p:nvPr/>
        </p:nvSpPr>
        <p:spPr>
          <a:xfrm>
            <a:off x="1745813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49" name="Shape 47"/>
          <p:cNvSpPr/>
          <p:nvPr/>
        </p:nvSpPr>
        <p:spPr>
          <a:xfrm>
            <a:off x="1983819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50" name="Shape 48"/>
          <p:cNvSpPr/>
          <p:nvPr/>
        </p:nvSpPr>
        <p:spPr>
          <a:xfrm>
            <a:off x="2221825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51" name="Shape 49"/>
          <p:cNvSpPr/>
          <p:nvPr/>
        </p:nvSpPr>
        <p:spPr>
          <a:xfrm>
            <a:off x="2459831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52" name="Shape 50"/>
          <p:cNvSpPr/>
          <p:nvPr/>
        </p:nvSpPr>
        <p:spPr>
          <a:xfrm>
            <a:off x="2697837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53" name="Shape 51"/>
          <p:cNvSpPr/>
          <p:nvPr/>
        </p:nvSpPr>
        <p:spPr>
          <a:xfrm>
            <a:off x="2935843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54" name="Shape 52"/>
          <p:cNvSpPr/>
          <p:nvPr/>
        </p:nvSpPr>
        <p:spPr>
          <a:xfrm>
            <a:off x="793790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55" name="Shape 53"/>
          <p:cNvSpPr/>
          <p:nvPr/>
        </p:nvSpPr>
        <p:spPr>
          <a:xfrm>
            <a:off x="1031796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56" name="Shape 54"/>
          <p:cNvSpPr/>
          <p:nvPr/>
        </p:nvSpPr>
        <p:spPr>
          <a:xfrm>
            <a:off x="1269802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57" name="Shape 55"/>
          <p:cNvSpPr/>
          <p:nvPr/>
        </p:nvSpPr>
        <p:spPr>
          <a:xfrm>
            <a:off x="1507808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58" name="Shape 56"/>
          <p:cNvSpPr/>
          <p:nvPr/>
        </p:nvSpPr>
        <p:spPr>
          <a:xfrm>
            <a:off x="1745813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59" name="Shape 57"/>
          <p:cNvSpPr/>
          <p:nvPr/>
        </p:nvSpPr>
        <p:spPr>
          <a:xfrm>
            <a:off x="1983819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60" name="Shape 58"/>
          <p:cNvSpPr/>
          <p:nvPr/>
        </p:nvSpPr>
        <p:spPr>
          <a:xfrm>
            <a:off x="2221825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61" name="Shape 59"/>
          <p:cNvSpPr/>
          <p:nvPr/>
        </p:nvSpPr>
        <p:spPr>
          <a:xfrm>
            <a:off x="2459831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62" name="Shape 60"/>
          <p:cNvSpPr/>
          <p:nvPr/>
        </p:nvSpPr>
        <p:spPr>
          <a:xfrm>
            <a:off x="2697837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63" name="Shape 61"/>
          <p:cNvSpPr/>
          <p:nvPr/>
        </p:nvSpPr>
        <p:spPr>
          <a:xfrm>
            <a:off x="2935843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64" name="Shape 62"/>
          <p:cNvSpPr/>
          <p:nvPr/>
        </p:nvSpPr>
        <p:spPr>
          <a:xfrm>
            <a:off x="793790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65" name="Shape 63"/>
          <p:cNvSpPr/>
          <p:nvPr/>
        </p:nvSpPr>
        <p:spPr>
          <a:xfrm>
            <a:off x="1031796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66" name="Shape 64"/>
          <p:cNvSpPr/>
          <p:nvPr/>
        </p:nvSpPr>
        <p:spPr>
          <a:xfrm>
            <a:off x="1269802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67" name="Shape 65"/>
          <p:cNvSpPr/>
          <p:nvPr/>
        </p:nvSpPr>
        <p:spPr>
          <a:xfrm>
            <a:off x="1507808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68" name="Shape 66"/>
          <p:cNvSpPr/>
          <p:nvPr/>
        </p:nvSpPr>
        <p:spPr>
          <a:xfrm>
            <a:off x="1745813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69" name="Shape 67"/>
          <p:cNvSpPr/>
          <p:nvPr/>
        </p:nvSpPr>
        <p:spPr>
          <a:xfrm>
            <a:off x="1983819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70" name="Shape 68"/>
          <p:cNvSpPr/>
          <p:nvPr/>
        </p:nvSpPr>
        <p:spPr>
          <a:xfrm>
            <a:off x="2221825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71" name="Shape 69"/>
          <p:cNvSpPr/>
          <p:nvPr/>
        </p:nvSpPr>
        <p:spPr>
          <a:xfrm>
            <a:off x="2459831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72" name="Shape 70"/>
          <p:cNvSpPr/>
          <p:nvPr/>
        </p:nvSpPr>
        <p:spPr>
          <a:xfrm>
            <a:off x="2697837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73" name="Shape 71"/>
          <p:cNvSpPr/>
          <p:nvPr/>
        </p:nvSpPr>
        <p:spPr>
          <a:xfrm>
            <a:off x="2935843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74" name="Shape 72"/>
          <p:cNvSpPr/>
          <p:nvPr/>
        </p:nvSpPr>
        <p:spPr>
          <a:xfrm>
            <a:off x="793790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75" name="Shape 73"/>
          <p:cNvSpPr/>
          <p:nvPr/>
        </p:nvSpPr>
        <p:spPr>
          <a:xfrm>
            <a:off x="1031796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76" name="Shape 74"/>
          <p:cNvSpPr/>
          <p:nvPr/>
        </p:nvSpPr>
        <p:spPr>
          <a:xfrm>
            <a:off x="1269802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77" name="Shape 75"/>
          <p:cNvSpPr/>
          <p:nvPr/>
        </p:nvSpPr>
        <p:spPr>
          <a:xfrm>
            <a:off x="1507808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78" name="Shape 76"/>
          <p:cNvSpPr/>
          <p:nvPr/>
        </p:nvSpPr>
        <p:spPr>
          <a:xfrm>
            <a:off x="1745813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79" name="Shape 77"/>
          <p:cNvSpPr/>
          <p:nvPr/>
        </p:nvSpPr>
        <p:spPr>
          <a:xfrm>
            <a:off x="1983819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80" name="Shape 78"/>
          <p:cNvSpPr/>
          <p:nvPr/>
        </p:nvSpPr>
        <p:spPr>
          <a:xfrm>
            <a:off x="2221825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81" name="Shape 79"/>
          <p:cNvSpPr/>
          <p:nvPr/>
        </p:nvSpPr>
        <p:spPr>
          <a:xfrm>
            <a:off x="2459831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82" name="Shape 80"/>
          <p:cNvSpPr/>
          <p:nvPr/>
        </p:nvSpPr>
        <p:spPr>
          <a:xfrm>
            <a:off x="2697837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83" name="Shape 81"/>
          <p:cNvSpPr/>
          <p:nvPr/>
        </p:nvSpPr>
        <p:spPr>
          <a:xfrm>
            <a:off x="2935843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84" name="Shape 82"/>
          <p:cNvSpPr/>
          <p:nvPr/>
        </p:nvSpPr>
        <p:spPr>
          <a:xfrm>
            <a:off x="793790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85" name="Shape 83"/>
          <p:cNvSpPr/>
          <p:nvPr/>
        </p:nvSpPr>
        <p:spPr>
          <a:xfrm>
            <a:off x="1031796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86" name="Shape 84"/>
          <p:cNvSpPr/>
          <p:nvPr/>
        </p:nvSpPr>
        <p:spPr>
          <a:xfrm>
            <a:off x="1269802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87" name="Shape 85"/>
          <p:cNvSpPr/>
          <p:nvPr/>
        </p:nvSpPr>
        <p:spPr>
          <a:xfrm>
            <a:off x="1507808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88" name="Shape 86"/>
          <p:cNvSpPr/>
          <p:nvPr/>
        </p:nvSpPr>
        <p:spPr>
          <a:xfrm>
            <a:off x="1745813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89" name="Shape 87"/>
          <p:cNvSpPr/>
          <p:nvPr/>
        </p:nvSpPr>
        <p:spPr>
          <a:xfrm>
            <a:off x="1983819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90" name="Shape 88"/>
          <p:cNvSpPr/>
          <p:nvPr/>
        </p:nvSpPr>
        <p:spPr>
          <a:xfrm>
            <a:off x="2221825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91" name="Shape 89"/>
          <p:cNvSpPr/>
          <p:nvPr/>
        </p:nvSpPr>
        <p:spPr>
          <a:xfrm>
            <a:off x="2459831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92" name="Shape 90"/>
          <p:cNvSpPr/>
          <p:nvPr/>
        </p:nvSpPr>
        <p:spPr>
          <a:xfrm>
            <a:off x="2697837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93" name="Shape 91"/>
          <p:cNvSpPr/>
          <p:nvPr/>
        </p:nvSpPr>
        <p:spPr>
          <a:xfrm>
            <a:off x="2935843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94" name="Shape 92"/>
          <p:cNvSpPr/>
          <p:nvPr/>
        </p:nvSpPr>
        <p:spPr>
          <a:xfrm>
            <a:off x="793790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95" name="Shape 93"/>
          <p:cNvSpPr/>
          <p:nvPr/>
        </p:nvSpPr>
        <p:spPr>
          <a:xfrm>
            <a:off x="1031796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96" name="Shape 94"/>
          <p:cNvSpPr/>
          <p:nvPr/>
        </p:nvSpPr>
        <p:spPr>
          <a:xfrm>
            <a:off x="1269802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97" name="Shape 95"/>
          <p:cNvSpPr/>
          <p:nvPr/>
        </p:nvSpPr>
        <p:spPr>
          <a:xfrm>
            <a:off x="1507808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98" name="Shape 96"/>
          <p:cNvSpPr/>
          <p:nvPr/>
        </p:nvSpPr>
        <p:spPr>
          <a:xfrm>
            <a:off x="1745813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99" name="Shape 97"/>
          <p:cNvSpPr/>
          <p:nvPr/>
        </p:nvSpPr>
        <p:spPr>
          <a:xfrm>
            <a:off x="1983819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00" name="Shape 98"/>
          <p:cNvSpPr/>
          <p:nvPr/>
        </p:nvSpPr>
        <p:spPr>
          <a:xfrm>
            <a:off x="2221825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01" name="Shape 99"/>
          <p:cNvSpPr/>
          <p:nvPr/>
        </p:nvSpPr>
        <p:spPr>
          <a:xfrm>
            <a:off x="2459831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02" name="Shape 100"/>
          <p:cNvSpPr/>
          <p:nvPr/>
        </p:nvSpPr>
        <p:spPr>
          <a:xfrm>
            <a:off x="2697837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03" name="Shape 101"/>
          <p:cNvSpPr/>
          <p:nvPr/>
        </p:nvSpPr>
        <p:spPr>
          <a:xfrm>
            <a:off x="2935843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04" name="Text 102"/>
          <p:cNvSpPr/>
          <p:nvPr/>
        </p:nvSpPr>
        <p:spPr>
          <a:xfrm>
            <a:off x="793790" y="5258753"/>
            <a:ext cx="1345644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24/7</a:t>
            </a:r>
            <a:endParaRPr lang="en-US" sz="4650" dirty="0"/>
          </a:p>
        </p:txBody>
      </p:sp>
      <p:sp>
        <p:nvSpPr>
          <p:cNvPr id="105" name="Text 103"/>
          <p:cNvSpPr/>
          <p:nvPr/>
        </p:nvSpPr>
        <p:spPr>
          <a:xfrm>
            <a:off x="793790" y="6151721"/>
            <a:ext cx="30234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Monitoramento Contínuo</a:t>
            </a:r>
            <a:endParaRPr lang="en-US" sz="1950" dirty="0"/>
          </a:p>
        </p:txBody>
      </p:sp>
      <p:sp>
        <p:nvSpPr>
          <p:cNvPr id="106" name="Text 104"/>
          <p:cNvSpPr/>
          <p:nvPr/>
        </p:nvSpPr>
        <p:spPr>
          <a:xfrm>
            <a:off x="793790" y="6580942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automatizada de métricas de desempenho</a:t>
            </a:r>
            <a:endParaRPr lang="en-US" sz="1550" dirty="0"/>
          </a:p>
        </p:txBody>
      </p:sp>
      <p:sp>
        <p:nvSpPr>
          <p:cNvPr id="107" name="Shape 105"/>
          <p:cNvSpPr/>
          <p:nvPr/>
        </p:nvSpPr>
        <p:spPr>
          <a:xfrm>
            <a:off x="5223986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08" name="Shape 106"/>
          <p:cNvSpPr/>
          <p:nvPr/>
        </p:nvSpPr>
        <p:spPr>
          <a:xfrm>
            <a:off x="5461992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09" name="Shape 107"/>
          <p:cNvSpPr/>
          <p:nvPr/>
        </p:nvSpPr>
        <p:spPr>
          <a:xfrm>
            <a:off x="5699998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10" name="Shape 108"/>
          <p:cNvSpPr/>
          <p:nvPr/>
        </p:nvSpPr>
        <p:spPr>
          <a:xfrm>
            <a:off x="5938004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11" name="Shape 109"/>
          <p:cNvSpPr/>
          <p:nvPr/>
        </p:nvSpPr>
        <p:spPr>
          <a:xfrm>
            <a:off x="6176010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12" name="Shape 110"/>
          <p:cNvSpPr/>
          <p:nvPr/>
        </p:nvSpPr>
        <p:spPr>
          <a:xfrm>
            <a:off x="6414016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3" name="Shape 111"/>
          <p:cNvSpPr/>
          <p:nvPr/>
        </p:nvSpPr>
        <p:spPr>
          <a:xfrm>
            <a:off x="6652022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4" name="Shape 112"/>
          <p:cNvSpPr/>
          <p:nvPr/>
        </p:nvSpPr>
        <p:spPr>
          <a:xfrm>
            <a:off x="6890028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5" name="Shape 113"/>
          <p:cNvSpPr/>
          <p:nvPr/>
        </p:nvSpPr>
        <p:spPr>
          <a:xfrm>
            <a:off x="7128034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6" name="Shape 114"/>
          <p:cNvSpPr/>
          <p:nvPr/>
        </p:nvSpPr>
        <p:spPr>
          <a:xfrm>
            <a:off x="7366040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7" name="Shape 115"/>
          <p:cNvSpPr/>
          <p:nvPr/>
        </p:nvSpPr>
        <p:spPr>
          <a:xfrm>
            <a:off x="5223986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18" name="Shape 116"/>
          <p:cNvSpPr/>
          <p:nvPr/>
        </p:nvSpPr>
        <p:spPr>
          <a:xfrm>
            <a:off x="5461992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19" name="Shape 117"/>
          <p:cNvSpPr/>
          <p:nvPr/>
        </p:nvSpPr>
        <p:spPr>
          <a:xfrm>
            <a:off x="5699998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20" name="Shape 118"/>
          <p:cNvSpPr/>
          <p:nvPr/>
        </p:nvSpPr>
        <p:spPr>
          <a:xfrm>
            <a:off x="5938004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21" name="Shape 119"/>
          <p:cNvSpPr/>
          <p:nvPr/>
        </p:nvSpPr>
        <p:spPr>
          <a:xfrm>
            <a:off x="6176010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22" name="Shape 120"/>
          <p:cNvSpPr/>
          <p:nvPr/>
        </p:nvSpPr>
        <p:spPr>
          <a:xfrm>
            <a:off x="6414016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23" name="Shape 121"/>
          <p:cNvSpPr/>
          <p:nvPr/>
        </p:nvSpPr>
        <p:spPr>
          <a:xfrm>
            <a:off x="6652022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24" name="Shape 122"/>
          <p:cNvSpPr/>
          <p:nvPr/>
        </p:nvSpPr>
        <p:spPr>
          <a:xfrm>
            <a:off x="6890028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25" name="Shape 123"/>
          <p:cNvSpPr/>
          <p:nvPr/>
        </p:nvSpPr>
        <p:spPr>
          <a:xfrm>
            <a:off x="7128034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26" name="Shape 124"/>
          <p:cNvSpPr/>
          <p:nvPr/>
        </p:nvSpPr>
        <p:spPr>
          <a:xfrm>
            <a:off x="7366040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27" name="Shape 125"/>
          <p:cNvSpPr/>
          <p:nvPr/>
        </p:nvSpPr>
        <p:spPr>
          <a:xfrm>
            <a:off x="5223986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28" name="Shape 126"/>
          <p:cNvSpPr/>
          <p:nvPr/>
        </p:nvSpPr>
        <p:spPr>
          <a:xfrm>
            <a:off x="5461992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29" name="Shape 127"/>
          <p:cNvSpPr/>
          <p:nvPr/>
        </p:nvSpPr>
        <p:spPr>
          <a:xfrm>
            <a:off x="5699998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30" name="Shape 128"/>
          <p:cNvSpPr/>
          <p:nvPr/>
        </p:nvSpPr>
        <p:spPr>
          <a:xfrm>
            <a:off x="5938004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31" name="Shape 129"/>
          <p:cNvSpPr/>
          <p:nvPr/>
        </p:nvSpPr>
        <p:spPr>
          <a:xfrm>
            <a:off x="6176010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32" name="Shape 130"/>
          <p:cNvSpPr/>
          <p:nvPr/>
        </p:nvSpPr>
        <p:spPr>
          <a:xfrm>
            <a:off x="6414016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33" name="Shape 131"/>
          <p:cNvSpPr/>
          <p:nvPr/>
        </p:nvSpPr>
        <p:spPr>
          <a:xfrm>
            <a:off x="6652022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34" name="Shape 132"/>
          <p:cNvSpPr/>
          <p:nvPr/>
        </p:nvSpPr>
        <p:spPr>
          <a:xfrm>
            <a:off x="6890028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35" name="Shape 133"/>
          <p:cNvSpPr/>
          <p:nvPr/>
        </p:nvSpPr>
        <p:spPr>
          <a:xfrm>
            <a:off x="7128034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36" name="Shape 134"/>
          <p:cNvSpPr/>
          <p:nvPr/>
        </p:nvSpPr>
        <p:spPr>
          <a:xfrm>
            <a:off x="7366040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37" name="Shape 135"/>
          <p:cNvSpPr/>
          <p:nvPr/>
        </p:nvSpPr>
        <p:spPr>
          <a:xfrm>
            <a:off x="5223986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38" name="Shape 136"/>
          <p:cNvSpPr/>
          <p:nvPr/>
        </p:nvSpPr>
        <p:spPr>
          <a:xfrm>
            <a:off x="5461992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39" name="Shape 137"/>
          <p:cNvSpPr/>
          <p:nvPr/>
        </p:nvSpPr>
        <p:spPr>
          <a:xfrm>
            <a:off x="5699998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40" name="Shape 138"/>
          <p:cNvSpPr/>
          <p:nvPr/>
        </p:nvSpPr>
        <p:spPr>
          <a:xfrm>
            <a:off x="5938004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41" name="Shape 139"/>
          <p:cNvSpPr/>
          <p:nvPr/>
        </p:nvSpPr>
        <p:spPr>
          <a:xfrm>
            <a:off x="6176010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42" name="Shape 140"/>
          <p:cNvSpPr/>
          <p:nvPr/>
        </p:nvSpPr>
        <p:spPr>
          <a:xfrm>
            <a:off x="6414016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43" name="Shape 141"/>
          <p:cNvSpPr/>
          <p:nvPr/>
        </p:nvSpPr>
        <p:spPr>
          <a:xfrm>
            <a:off x="6652022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44" name="Shape 142"/>
          <p:cNvSpPr/>
          <p:nvPr/>
        </p:nvSpPr>
        <p:spPr>
          <a:xfrm>
            <a:off x="6890028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45" name="Shape 143"/>
          <p:cNvSpPr/>
          <p:nvPr/>
        </p:nvSpPr>
        <p:spPr>
          <a:xfrm>
            <a:off x="7128034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46" name="Shape 144"/>
          <p:cNvSpPr/>
          <p:nvPr/>
        </p:nvSpPr>
        <p:spPr>
          <a:xfrm>
            <a:off x="7366040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47" name="Shape 145"/>
          <p:cNvSpPr/>
          <p:nvPr/>
        </p:nvSpPr>
        <p:spPr>
          <a:xfrm>
            <a:off x="5223986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48" name="Shape 146"/>
          <p:cNvSpPr/>
          <p:nvPr/>
        </p:nvSpPr>
        <p:spPr>
          <a:xfrm>
            <a:off x="5461992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49" name="Shape 147"/>
          <p:cNvSpPr/>
          <p:nvPr/>
        </p:nvSpPr>
        <p:spPr>
          <a:xfrm>
            <a:off x="5699998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50" name="Shape 148"/>
          <p:cNvSpPr/>
          <p:nvPr/>
        </p:nvSpPr>
        <p:spPr>
          <a:xfrm>
            <a:off x="5938004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51" name="Shape 149"/>
          <p:cNvSpPr/>
          <p:nvPr/>
        </p:nvSpPr>
        <p:spPr>
          <a:xfrm>
            <a:off x="6176010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52" name="Shape 150"/>
          <p:cNvSpPr/>
          <p:nvPr/>
        </p:nvSpPr>
        <p:spPr>
          <a:xfrm>
            <a:off x="6414016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53" name="Shape 151"/>
          <p:cNvSpPr/>
          <p:nvPr/>
        </p:nvSpPr>
        <p:spPr>
          <a:xfrm>
            <a:off x="6652022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54" name="Shape 152"/>
          <p:cNvSpPr/>
          <p:nvPr/>
        </p:nvSpPr>
        <p:spPr>
          <a:xfrm>
            <a:off x="6890028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55" name="Shape 153"/>
          <p:cNvSpPr/>
          <p:nvPr/>
        </p:nvSpPr>
        <p:spPr>
          <a:xfrm>
            <a:off x="7128034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56" name="Shape 154"/>
          <p:cNvSpPr/>
          <p:nvPr/>
        </p:nvSpPr>
        <p:spPr>
          <a:xfrm>
            <a:off x="7366040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57" name="Shape 155"/>
          <p:cNvSpPr/>
          <p:nvPr/>
        </p:nvSpPr>
        <p:spPr>
          <a:xfrm>
            <a:off x="5223986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58" name="Shape 156"/>
          <p:cNvSpPr/>
          <p:nvPr/>
        </p:nvSpPr>
        <p:spPr>
          <a:xfrm>
            <a:off x="5461992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59" name="Shape 157"/>
          <p:cNvSpPr/>
          <p:nvPr/>
        </p:nvSpPr>
        <p:spPr>
          <a:xfrm>
            <a:off x="5699998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60" name="Shape 158"/>
          <p:cNvSpPr/>
          <p:nvPr/>
        </p:nvSpPr>
        <p:spPr>
          <a:xfrm>
            <a:off x="5938004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61" name="Shape 159"/>
          <p:cNvSpPr/>
          <p:nvPr/>
        </p:nvSpPr>
        <p:spPr>
          <a:xfrm>
            <a:off x="6176010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62" name="Shape 160"/>
          <p:cNvSpPr/>
          <p:nvPr/>
        </p:nvSpPr>
        <p:spPr>
          <a:xfrm>
            <a:off x="6414016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63" name="Shape 161"/>
          <p:cNvSpPr/>
          <p:nvPr/>
        </p:nvSpPr>
        <p:spPr>
          <a:xfrm>
            <a:off x="6652022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64" name="Shape 162"/>
          <p:cNvSpPr/>
          <p:nvPr/>
        </p:nvSpPr>
        <p:spPr>
          <a:xfrm>
            <a:off x="6890028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65" name="Shape 163"/>
          <p:cNvSpPr/>
          <p:nvPr/>
        </p:nvSpPr>
        <p:spPr>
          <a:xfrm>
            <a:off x="7128034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66" name="Shape 164"/>
          <p:cNvSpPr/>
          <p:nvPr/>
        </p:nvSpPr>
        <p:spPr>
          <a:xfrm>
            <a:off x="7366040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67" name="Shape 165"/>
          <p:cNvSpPr/>
          <p:nvPr/>
        </p:nvSpPr>
        <p:spPr>
          <a:xfrm>
            <a:off x="5223986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68" name="Shape 166"/>
          <p:cNvSpPr/>
          <p:nvPr/>
        </p:nvSpPr>
        <p:spPr>
          <a:xfrm>
            <a:off x="5461992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69" name="Shape 167"/>
          <p:cNvSpPr/>
          <p:nvPr/>
        </p:nvSpPr>
        <p:spPr>
          <a:xfrm>
            <a:off x="5699998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70" name="Shape 168"/>
          <p:cNvSpPr/>
          <p:nvPr/>
        </p:nvSpPr>
        <p:spPr>
          <a:xfrm>
            <a:off x="5938004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71" name="Shape 169"/>
          <p:cNvSpPr/>
          <p:nvPr/>
        </p:nvSpPr>
        <p:spPr>
          <a:xfrm>
            <a:off x="6176010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72" name="Shape 170"/>
          <p:cNvSpPr/>
          <p:nvPr/>
        </p:nvSpPr>
        <p:spPr>
          <a:xfrm>
            <a:off x="6414016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73" name="Shape 171"/>
          <p:cNvSpPr/>
          <p:nvPr/>
        </p:nvSpPr>
        <p:spPr>
          <a:xfrm>
            <a:off x="6652022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74" name="Shape 172"/>
          <p:cNvSpPr/>
          <p:nvPr/>
        </p:nvSpPr>
        <p:spPr>
          <a:xfrm>
            <a:off x="6890028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75" name="Shape 173"/>
          <p:cNvSpPr/>
          <p:nvPr/>
        </p:nvSpPr>
        <p:spPr>
          <a:xfrm>
            <a:off x="7128034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76" name="Shape 174"/>
          <p:cNvSpPr/>
          <p:nvPr/>
        </p:nvSpPr>
        <p:spPr>
          <a:xfrm>
            <a:off x="7366040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77" name="Shape 175"/>
          <p:cNvSpPr/>
          <p:nvPr/>
        </p:nvSpPr>
        <p:spPr>
          <a:xfrm>
            <a:off x="5223986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78" name="Shape 176"/>
          <p:cNvSpPr/>
          <p:nvPr/>
        </p:nvSpPr>
        <p:spPr>
          <a:xfrm>
            <a:off x="5461992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79" name="Shape 177"/>
          <p:cNvSpPr/>
          <p:nvPr/>
        </p:nvSpPr>
        <p:spPr>
          <a:xfrm>
            <a:off x="5699998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80" name="Shape 178"/>
          <p:cNvSpPr/>
          <p:nvPr/>
        </p:nvSpPr>
        <p:spPr>
          <a:xfrm>
            <a:off x="5938004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81" name="Shape 179"/>
          <p:cNvSpPr/>
          <p:nvPr/>
        </p:nvSpPr>
        <p:spPr>
          <a:xfrm>
            <a:off x="6176010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82" name="Shape 180"/>
          <p:cNvSpPr/>
          <p:nvPr/>
        </p:nvSpPr>
        <p:spPr>
          <a:xfrm>
            <a:off x="6414016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83" name="Shape 181"/>
          <p:cNvSpPr/>
          <p:nvPr/>
        </p:nvSpPr>
        <p:spPr>
          <a:xfrm>
            <a:off x="6652022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84" name="Shape 182"/>
          <p:cNvSpPr/>
          <p:nvPr/>
        </p:nvSpPr>
        <p:spPr>
          <a:xfrm>
            <a:off x="6890028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85" name="Shape 183"/>
          <p:cNvSpPr/>
          <p:nvPr/>
        </p:nvSpPr>
        <p:spPr>
          <a:xfrm>
            <a:off x="7128034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86" name="Shape 184"/>
          <p:cNvSpPr/>
          <p:nvPr/>
        </p:nvSpPr>
        <p:spPr>
          <a:xfrm>
            <a:off x="7366040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87" name="Shape 185"/>
          <p:cNvSpPr/>
          <p:nvPr/>
        </p:nvSpPr>
        <p:spPr>
          <a:xfrm>
            <a:off x="5223986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88" name="Shape 186"/>
          <p:cNvSpPr/>
          <p:nvPr/>
        </p:nvSpPr>
        <p:spPr>
          <a:xfrm>
            <a:off x="5461992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89" name="Shape 187"/>
          <p:cNvSpPr/>
          <p:nvPr/>
        </p:nvSpPr>
        <p:spPr>
          <a:xfrm>
            <a:off x="5699998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90" name="Shape 188"/>
          <p:cNvSpPr/>
          <p:nvPr/>
        </p:nvSpPr>
        <p:spPr>
          <a:xfrm>
            <a:off x="5938004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91" name="Shape 189"/>
          <p:cNvSpPr/>
          <p:nvPr/>
        </p:nvSpPr>
        <p:spPr>
          <a:xfrm>
            <a:off x="6176010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92" name="Shape 190"/>
          <p:cNvSpPr/>
          <p:nvPr/>
        </p:nvSpPr>
        <p:spPr>
          <a:xfrm>
            <a:off x="6414016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93" name="Shape 191"/>
          <p:cNvSpPr/>
          <p:nvPr/>
        </p:nvSpPr>
        <p:spPr>
          <a:xfrm>
            <a:off x="6652022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94" name="Shape 192"/>
          <p:cNvSpPr/>
          <p:nvPr/>
        </p:nvSpPr>
        <p:spPr>
          <a:xfrm>
            <a:off x="6890028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95" name="Shape 193"/>
          <p:cNvSpPr/>
          <p:nvPr/>
        </p:nvSpPr>
        <p:spPr>
          <a:xfrm>
            <a:off x="7128034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96" name="Shape 194"/>
          <p:cNvSpPr/>
          <p:nvPr/>
        </p:nvSpPr>
        <p:spPr>
          <a:xfrm>
            <a:off x="7366040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97" name="Shape 195"/>
          <p:cNvSpPr/>
          <p:nvPr/>
        </p:nvSpPr>
        <p:spPr>
          <a:xfrm>
            <a:off x="5223986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98" name="Shape 196"/>
          <p:cNvSpPr/>
          <p:nvPr/>
        </p:nvSpPr>
        <p:spPr>
          <a:xfrm>
            <a:off x="5461992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199" name="Shape 197"/>
          <p:cNvSpPr/>
          <p:nvPr/>
        </p:nvSpPr>
        <p:spPr>
          <a:xfrm>
            <a:off x="5699998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00" name="Shape 198"/>
          <p:cNvSpPr/>
          <p:nvPr/>
        </p:nvSpPr>
        <p:spPr>
          <a:xfrm>
            <a:off x="5938004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01" name="Shape 199"/>
          <p:cNvSpPr/>
          <p:nvPr/>
        </p:nvSpPr>
        <p:spPr>
          <a:xfrm>
            <a:off x="6176010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02" name="Shape 200"/>
          <p:cNvSpPr/>
          <p:nvPr/>
        </p:nvSpPr>
        <p:spPr>
          <a:xfrm>
            <a:off x="6414016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03" name="Shape 201"/>
          <p:cNvSpPr/>
          <p:nvPr/>
        </p:nvSpPr>
        <p:spPr>
          <a:xfrm>
            <a:off x="6652022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04" name="Shape 202"/>
          <p:cNvSpPr/>
          <p:nvPr/>
        </p:nvSpPr>
        <p:spPr>
          <a:xfrm>
            <a:off x="6890028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05" name="Shape 203"/>
          <p:cNvSpPr/>
          <p:nvPr/>
        </p:nvSpPr>
        <p:spPr>
          <a:xfrm>
            <a:off x="7128034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06" name="Shape 204"/>
          <p:cNvSpPr/>
          <p:nvPr/>
        </p:nvSpPr>
        <p:spPr>
          <a:xfrm>
            <a:off x="7366040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07" name="Text 205"/>
          <p:cNvSpPr/>
          <p:nvPr/>
        </p:nvSpPr>
        <p:spPr>
          <a:xfrm>
            <a:off x="5223986" y="5258753"/>
            <a:ext cx="1361599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4650" dirty="0"/>
          </a:p>
        </p:txBody>
      </p:sp>
      <p:sp>
        <p:nvSpPr>
          <p:cNvPr id="208" name="Text 206"/>
          <p:cNvSpPr/>
          <p:nvPr/>
        </p:nvSpPr>
        <p:spPr>
          <a:xfrm>
            <a:off x="5223986" y="61517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Limiar de Alerta</a:t>
            </a:r>
            <a:endParaRPr lang="en-US" sz="1950" dirty="0"/>
          </a:p>
        </p:txBody>
      </p:sp>
      <p:sp>
        <p:nvSpPr>
          <p:cNvPr id="209" name="Text 207"/>
          <p:cNvSpPr/>
          <p:nvPr/>
        </p:nvSpPr>
        <p:spPr>
          <a:xfrm>
            <a:off x="5223986" y="6580942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Investigação automática se sensibilidade cair abaixo</a:t>
            </a:r>
            <a:endParaRPr lang="en-US" sz="1550" dirty="0"/>
          </a:p>
        </p:txBody>
      </p:sp>
      <p:sp>
        <p:nvSpPr>
          <p:cNvPr id="210" name="Shape 208"/>
          <p:cNvSpPr/>
          <p:nvPr/>
        </p:nvSpPr>
        <p:spPr>
          <a:xfrm>
            <a:off x="9654302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11" name="Shape 209"/>
          <p:cNvSpPr/>
          <p:nvPr/>
        </p:nvSpPr>
        <p:spPr>
          <a:xfrm>
            <a:off x="9892308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12" name="Shape 210"/>
          <p:cNvSpPr/>
          <p:nvPr/>
        </p:nvSpPr>
        <p:spPr>
          <a:xfrm>
            <a:off x="10130314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13" name="Shape 211"/>
          <p:cNvSpPr/>
          <p:nvPr/>
        </p:nvSpPr>
        <p:spPr>
          <a:xfrm>
            <a:off x="10368320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14" name="Shape 212"/>
          <p:cNvSpPr/>
          <p:nvPr/>
        </p:nvSpPr>
        <p:spPr>
          <a:xfrm>
            <a:off x="10606326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15" name="Shape 213"/>
          <p:cNvSpPr/>
          <p:nvPr/>
        </p:nvSpPr>
        <p:spPr>
          <a:xfrm>
            <a:off x="10844332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16" name="Shape 214"/>
          <p:cNvSpPr/>
          <p:nvPr/>
        </p:nvSpPr>
        <p:spPr>
          <a:xfrm>
            <a:off x="11082338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17" name="Shape 215"/>
          <p:cNvSpPr/>
          <p:nvPr/>
        </p:nvSpPr>
        <p:spPr>
          <a:xfrm>
            <a:off x="11320343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18" name="Shape 216"/>
          <p:cNvSpPr/>
          <p:nvPr/>
        </p:nvSpPr>
        <p:spPr>
          <a:xfrm>
            <a:off x="11558349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19" name="Shape 217"/>
          <p:cNvSpPr/>
          <p:nvPr/>
        </p:nvSpPr>
        <p:spPr>
          <a:xfrm>
            <a:off x="11796355" y="2670334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20" name="Shape 218"/>
          <p:cNvSpPr/>
          <p:nvPr/>
        </p:nvSpPr>
        <p:spPr>
          <a:xfrm>
            <a:off x="9654302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21" name="Shape 219"/>
          <p:cNvSpPr/>
          <p:nvPr/>
        </p:nvSpPr>
        <p:spPr>
          <a:xfrm>
            <a:off x="9892308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22" name="Shape 220"/>
          <p:cNvSpPr/>
          <p:nvPr/>
        </p:nvSpPr>
        <p:spPr>
          <a:xfrm>
            <a:off x="10130314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23" name="Shape 221"/>
          <p:cNvSpPr/>
          <p:nvPr/>
        </p:nvSpPr>
        <p:spPr>
          <a:xfrm>
            <a:off x="10368320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24" name="Shape 222"/>
          <p:cNvSpPr/>
          <p:nvPr/>
        </p:nvSpPr>
        <p:spPr>
          <a:xfrm>
            <a:off x="10606326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25" name="Shape 223"/>
          <p:cNvSpPr/>
          <p:nvPr/>
        </p:nvSpPr>
        <p:spPr>
          <a:xfrm>
            <a:off x="10844332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26" name="Shape 224"/>
          <p:cNvSpPr/>
          <p:nvPr/>
        </p:nvSpPr>
        <p:spPr>
          <a:xfrm>
            <a:off x="11082338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27" name="Shape 225"/>
          <p:cNvSpPr/>
          <p:nvPr/>
        </p:nvSpPr>
        <p:spPr>
          <a:xfrm>
            <a:off x="11320343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28" name="Shape 226"/>
          <p:cNvSpPr/>
          <p:nvPr/>
        </p:nvSpPr>
        <p:spPr>
          <a:xfrm>
            <a:off x="11558349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29" name="Shape 227"/>
          <p:cNvSpPr/>
          <p:nvPr/>
        </p:nvSpPr>
        <p:spPr>
          <a:xfrm>
            <a:off x="11796355" y="2908340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30" name="Shape 228"/>
          <p:cNvSpPr/>
          <p:nvPr/>
        </p:nvSpPr>
        <p:spPr>
          <a:xfrm>
            <a:off x="9654302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31" name="Shape 229"/>
          <p:cNvSpPr/>
          <p:nvPr/>
        </p:nvSpPr>
        <p:spPr>
          <a:xfrm>
            <a:off x="9892308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32" name="Shape 230"/>
          <p:cNvSpPr/>
          <p:nvPr/>
        </p:nvSpPr>
        <p:spPr>
          <a:xfrm>
            <a:off x="10130314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33" name="Shape 231"/>
          <p:cNvSpPr/>
          <p:nvPr/>
        </p:nvSpPr>
        <p:spPr>
          <a:xfrm>
            <a:off x="10368320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34" name="Shape 232"/>
          <p:cNvSpPr/>
          <p:nvPr/>
        </p:nvSpPr>
        <p:spPr>
          <a:xfrm>
            <a:off x="10606326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35" name="Shape 233"/>
          <p:cNvSpPr/>
          <p:nvPr/>
        </p:nvSpPr>
        <p:spPr>
          <a:xfrm>
            <a:off x="10844332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36" name="Shape 234"/>
          <p:cNvSpPr/>
          <p:nvPr/>
        </p:nvSpPr>
        <p:spPr>
          <a:xfrm>
            <a:off x="11082338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37" name="Shape 235"/>
          <p:cNvSpPr/>
          <p:nvPr/>
        </p:nvSpPr>
        <p:spPr>
          <a:xfrm>
            <a:off x="11320343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38" name="Shape 236"/>
          <p:cNvSpPr/>
          <p:nvPr/>
        </p:nvSpPr>
        <p:spPr>
          <a:xfrm>
            <a:off x="11558349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39" name="Shape 237"/>
          <p:cNvSpPr/>
          <p:nvPr/>
        </p:nvSpPr>
        <p:spPr>
          <a:xfrm>
            <a:off x="11796355" y="3146346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40" name="Shape 238"/>
          <p:cNvSpPr/>
          <p:nvPr/>
        </p:nvSpPr>
        <p:spPr>
          <a:xfrm>
            <a:off x="9654302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41" name="Shape 239"/>
          <p:cNvSpPr/>
          <p:nvPr/>
        </p:nvSpPr>
        <p:spPr>
          <a:xfrm>
            <a:off x="9892308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42" name="Shape 240"/>
          <p:cNvSpPr/>
          <p:nvPr/>
        </p:nvSpPr>
        <p:spPr>
          <a:xfrm>
            <a:off x="10130314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43" name="Shape 241"/>
          <p:cNvSpPr/>
          <p:nvPr/>
        </p:nvSpPr>
        <p:spPr>
          <a:xfrm>
            <a:off x="10368320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44" name="Shape 242"/>
          <p:cNvSpPr/>
          <p:nvPr/>
        </p:nvSpPr>
        <p:spPr>
          <a:xfrm>
            <a:off x="10606326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45" name="Shape 243"/>
          <p:cNvSpPr/>
          <p:nvPr/>
        </p:nvSpPr>
        <p:spPr>
          <a:xfrm>
            <a:off x="10844332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46" name="Shape 244"/>
          <p:cNvSpPr/>
          <p:nvPr/>
        </p:nvSpPr>
        <p:spPr>
          <a:xfrm>
            <a:off x="11082338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47" name="Shape 245"/>
          <p:cNvSpPr/>
          <p:nvPr/>
        </p:nvSpPr>
        <p:spPr>
          <a:xfrm>
            <a:off x="11320343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48" name="Shape 246"/>
          <p:cNvSpPr/>
          <p:nvPr/>
        </p:nvSpPr>
        <p:spPr>
          <a:xfrm>
            <a:off x="11558349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49" name="Shape 247"/>
          <p:cNvSpPr/>
          <p:nvPr/>
        </p:nvSpPr>
        <p:spPr>
          <a:xfrm>
            <a:off x="11796355" y="3384352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50" name="Shape 248"/>
          <p:cNvSpPr/>
          <p:nvPr/>
        </p:nvSpPr>
        <p:spPr>
          <a:xfrm>
            <a:off x="9654302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51" name="Shape 249"/>
          <p:cNvSpPr/>
          <p:nvPr/>
        </p:nvSpPr>
        <p:spPr>
          <a:xfrm>
            <a:off x="9892308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52" name="Shape 250"/>
          <p:cNvSpPr/>
          <p:nvPr/>
        </p:nvSpPr>
        <p:spPr>
          <a:xfrm>
            <a:off x="10130314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53" name="Shape 251"/>
          <p:cNvSpPr/>
          <p:nvPr/>
        </p:nvSpPr>
        <p:spPr>
          <a:xfrm>
            <a:off x="10368320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54" name="Shape 252"/>
          <p:cNvSpPr/>
          <p:nvPr/>
        </p:nvSpPr>
        <p:spPr>
          <a:xfrm>
            <a:off x="10606326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55" name="Shape 253"/>
          <p:cNvSpPr/>
          <p:nvPr/>
        </p:nvSpPr>
        <p:spPr>
          <a:xfrm>
            <a:off x="10844332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56" name="Shape 254"/>
          <p:cNvSpPr/>
          <p:nvPr/>
        </p:nvSpPr>
        <p:spPr>
          <a:xfrm>
            <a:off x="11082338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57" name="Shape 255"/>
          <p:cNvSpPr/>
          <p:nvPr/>
        </p:nvSpPr>
        <p:spPr>
          <a:xfrm>
            <a:off x="11320343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58" name="Shape 256"/>
          <p:cNvSpPr/>
          <p:nvPr/>
        </p:nvSpPr>
        <p:spPr>
          <a:xfrm>
            <a:off x="11558349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59" name="Shape 257"/>
          <p:cNvSpPr/>
          <p:nvPr/>
        </p:nvSpPr>
        <p:spPr>
          <a:xfrm>
            <a:off x="11796355" y="3622358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60" name="Shape 258"/>
          <p:cNvSpPr/>
          <p:nvPr/>
        </p:nvSpPr>
        <p:spPr>
          <a:xfrm>
            <a:off x="9654302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61" name="Shape 259"/>
          <p:cNvSpPr/>
          <p:nvPr/>
        </p:nvSpPr>
        <p:spPr>
          <a:xfrm>
            <a:off x="9892308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62" name="Shape 260"/>
          <p:cNvSpPr/>
          <p:nvPr/>
        </p:nvSpPr>
        <p:spPr>
          <a:xfrm>
            <a:off x="10130314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63" name="Shape 261"/>
          <p:cNvSpPr/>
          <p:nvPr/>
        </p:nvSpPr>
        <p:spPr>
          <a:xfrm>
            <a:off x="10368320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64" name="Shape 262"/>
          <p:cNvSpPr/>
          <p:nvPr/>
        </p:nvSpPr>
        <p:spPr>
          <a:xfrm>
            <a:off x="10606326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65" name="Shape 263"/>
          <p:cNvSpPr/>
          <p:nvPr/>
        </p:nvSpPr>
        <p:spPr>
          <a:xfrm>
            <a:off x="10844332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66" name="Shape 264"/>
          <p:cNvSpPr/>
          <p:nvPr/>
        </p:nvSpPr>
        <p:spPr>
          <a:xfrm>
            <a:off x="11082338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67" name="Shape 265"/>
          <p:cNvSpPr/>
          <p:nvPr/>
        </p:nvSpPr>
        <p:spPr>
          <a:xfrm>
            <a:off x="11320343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68" name="Shape 266"/>
          <p:cNvSpPr/>
          <p:nvPr/>
        </p:nvSpPr>
        <p:spPr>
          <a:xfrm>
            <a:off x="11558349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69" name="Shape 267"/>
          <p:cNvSpPr/>
          <p:nvPr/>
        </p:nvSpPr>
        <p:spPr>
          <a:xfrm>
            <a:off x="11796355" y="3860363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70" name="Shape 268"/>
          <p:cNvSpPr/>
          <p:nvPr/>
        </p:nvSpPr>
        <p:spPr>
          <a:xfrm>
            <a:off x="9654302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71" name="Shape 269"/>
          <p:cNvSpPr/>
          <p:nvPr/>
        </p:nvSpPr>
        <p:spPr>
          <a:xfrm>
            <a:off x="9892308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72" name="Shape 270"/>
          <p:cNvSpPr/>
          <p:nvPr/>
        </p:nvSpPr>
        <p:spPr>
          <a:xfrm>
            <a:off x="10130314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73" name="Shape 271"/>
          <p:cNvSpPr/>
          <p:nvPr/>
        </p:nvSpPr>
        <p:spPr>
          <a:xfrm>
            <a:off x="10368320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74" name="Shape 272"/>
          <p:cNvSpPr/>
          <p:nvPr/>
        </p:nvSpPr>
        <p:spPr>
          <a:xfrm>
            <a:off x="10606326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75" name="Shape 273"/>
          <p:cNvSpPr/>
          <p:nvPr/>
        </p:nvSpPr>
        <p:spPr>
          <a:xfrm>
            <a:off x="10844332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76" name="Shape 274"/>
          <p:cNvSpPr/>
          <p:nvPr/>
        </p:nvSpPr>
        <p:spPr>
          <a:xfrm>
            <a:off x="11082338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77" name="Shape 275"/>
          <p:cNvSpPr/>
          <p:nvPr/>
        </p:nvSpPr>
        <p:spPr>
          <a:xfrm>
            <a:off x="11320343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78" name="Shape 276"/>
          <p:cNvSpPr/>
          <p:nvPr/>
        </p:nvSpPr>
        <p:spPr>
          <a:xfrm>
            <a:off x="11558349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79" name="Shape 277"/>
          <p:cNvSpPr/>
          <p:nvPr/>
        </p:nvSpPr>
        <p:spPr>
          <a:xfrm>
            <a:off x="11796355" y="4098369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80" name="Shape 278"/>
          <p:cNvSpPr/>
          <p:nvPr/>
        </p:nvSpPr>
        <p:spPr>
          <a:xfrm>
            <a:off x="9654302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81" name="Shape 279"/>
          <p:cNvSpPr/>
          <p:nvPr/>
        </p:nvSpPr>
        <p:spPr>
          <a:xfrm>
            <a:off x="9892308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82" name="Shape 280"/>
          <p:cNvSpPr/>
          <p:nvPr/>
        </p:nvSpPr>
        <p:spPr>
          <a:xfrm>
            <a:off x="10130314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83" name="Shape 281"/>
          <p:cNvSpPr/>
          <p:nvPr/>
        </p:nvSpPr>
        <p:spPr>
          <a:xfrm>
            <a:off x="10368320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84" name="Shape 282"/>
          <p:cNvSpPr/>
          <p:nvPr/>
        </p:nvSpPr>
        <p:spPr>
          <a:xfrm>
            <a:off x="10606326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85" name="Shape 283"/>
          <p:cNvSpPr/>
          <p:nvPr/>
        </p:nvSpPr>
        <p:spPr>
          <a:xfrm>
            <a:off x="10844332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86" name="Shape 284"/>
          <p:cNvSpPr/>
          <p:nvPr/>
        </p:nvSpPr>
        <p:spPr>
          <a:xfrm>
            <a:off x="11082338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87" name="Shape 285"/>
          <p:cNvSpPr/>
          <p:nvPr/>
        </p:nvSpPr>
        <p:spPr>
          <a:xfrm>
            <a:off x="11320343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88" name="Shape 286"/>
          <p:cNvSpPr/>
          <p:nvPr/>
        </p:nvSpPr>
        <p:spPr>
          <a:xfrm>
            <a:off x="11558349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89" name="Shape 287"/>
          <p:cNvSpPr/>
          <p:nvPr/>
        </p:nvSpPr>
        <p:spPr>
          <a:xfrm>
            <a:off x="11796355" y="4336375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90" name="Shape 288"/>
          <p:cNvSpPr/>
          <p:nvPr/>
        </p:nvSpPr>
        <p:spPr>
          <a:xfrm>
            <a:off x="9654302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91" name="Shape 289"/>
          <p:cNvSpPr/>
          <p:nvPr/>
        </p:nvSpPr>
        <p:spPr>
          <a:xfrm>
            <a:off x="9892308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92" name="Shape 290"/>
          <p:cNvSpPr/>
          <p:nvPr/>
        </p:nvSpPr>
        <p:spPr>
          <a:xfrm>
            <a:off x="10130314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93" name="Shape 291"/>
          <p:cNvSpPr/>
          <p:nvPr/>
        </p:nvSpPr>
        <p:spPr>
          <a:xfrm>
            <a:off x="10368320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94" name="Shape 292"/>
          <p:cNvSpPr/>
          <p:nvPr/>
        </p:nvSpPr>
        <p:spPr>
          <a:xfrm>
            <a:off x="10606326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95" name="Shape 293"/>
          <p:cNvSpPr/>
          <p:nvPr/>
        </p:nvSpPr>
        <p:spPr>
          <a:xfrm>
            <a:off x="10844332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96" name="Shape 294"/>
          <p:cNvSpPr/>
          <p:nvPr/>
        </p:nvSpPr>
        <p:spPr>
          <a:xfrm>
            <a:off x="11082338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97" name="Shape 295"/>
          <p:cNvSpPr/>
          <p:nvPr/>
        </p:nvSpPr>
        <p:spPr>
          <a:xfrm>
            <a:off x="11320343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98" name="Shape 296"/>
          <p:cNvSpPr/>
          <p:nvPr/>
        </p:nvSpPr>
        <p:spPr>
          <a:xfrm>
            <a:off x="11558349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299" name="Shape 297"/>
          <p:cNvSpPr/>
          <p:nvPr/>
        </p:nvSpPr>
        <p:spPr>
          <a:xfrm>
            <a:off x="11796355" y="4574381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00" name="Shape 298"/>
          <p:cNvSpPr/>
          <p:nvPr/>
        </p:nvSpPr>
        <p:spPr>
          <a:xfrm>
            <a:off x="9654302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01" name="Shape 299"/>
          <p:cNvSpPr/>
          <p:nvPr/>
        </p:nvSpPr>
        <p:spPr>
          <a:xfrm>
            <a:off x="9892308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02" name="Shape 300"/>
          <p:cNvSpPr/>
          <p:nvPr/>
        </p:nvSpPr>
        <p:spPr>
          <a:xfrm>
            <a:off x="10130314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03" name="Shape 301"/>
          <p:cNvSpPr/>
          <p:nvPr/>
        </p:nvSpPr>
        <p:spPr>
          <a:xfrm>
            <a:off x="10368320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04" name="Shape 302"/>
          <p:cNvSpPr/>
          <p:nvPr/>
        </p:nvSpPr>
        <p:spPr>
          <a:xfrm>
            <a:off x="10606326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05" name="Shape 303"/>
          <p:cNvSpPr/>
          <p:nvPr/>
        </p:nvSpPr>
        <p:spPr>
          <a:xfrm>
            <a:off x="10844332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06" name="Shape 304"/>
          <p:cNvSpPr/>
          <p:nvPr/>
        </p:nvSpPr>
        <p:spPr>
          <a:xfrm>
            <a:off x="11082338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07" name="Shape 305"/>
          <p:cNvSpPr/>
          <p:nvPr/>
        </p:nvSpPr>
        <p:spPr>
          <a:xfrm>
            <a:off x="11320343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08" name="Shape 306"/>
          <p:cNvSpPr/>
          <p:nvPr/>
        </p:nvSpPr>
        <p:spPr>
          <a:xfrm>
            <a:off x="11558349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09" name="Shape 307"/>
          <p:cNvSpPr/>
          <p:nvPr/>
        </p:nvSpPr>
        <p:spPr>
          <a:xfrm>
            <a:off x="11796355" y="4812387"/>
            <a:ext cx="198358" cy="198358"/>
          </a:xfrm>
          <a:prstGeom prst="roundRect">
            <a:avLst>
              <a:gd name="adj" fmla="val 230492"/>
            </a:avLst>
          </a:prstGeom>
          <a:solidFill>
            <a:srgbClr val="172B50"/>
          </a:solidFill>
          <a:ln/>
        </p:spPr>
      </p:sp>
      <p:sp>
        <p:nvSpPr>
          <p:cNvPr id="310" name="Text 308"/>
          <p:cNvSpPr/>
          <p:nvPr/>
        </p:nvSpPr>
        <p:spPr>
          <a:xfrm>
            <a:off x="9654302" y="5258753"/>
            <a:ext cx="1664256" cy="595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46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4650" dirty="0"/>
          </a:p>
        </p:txBody>
      </p:sp>
      <p:sp>
        <p:nvSpPr>
          <p:cNvPr id="311" name="Text 309"/>
          <p:cNvSpPr/>
          <p:nvPr/>
        </p:nvSpPr>
        <p:spPr>
          <a:xfrm>
            <a:off x="9654302" y="6151721"/>
            <a:ext cx="29864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Cobertura de Subgrupos</a:t>
            </a:r>
            <a:endParaRPr lang="en-US" sz="1950" dirty="0"/>
          </a:p>
        </p:txBody>
      </p:sp>
      <p:sp>
        <p:nvSpPr>
          <p:cNvPr id="312" name="Text 310"/>
          <p:cNvSpPr/>
          <p:nvPr/>
        </p:nvSpPr>
        <p:spPr>
          <a:xfrm>
            <a:off x="9654302" y="6580942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Monitoramento de equidade em todas as populações</a:t>
            </a:r>
            <a:endParaRPr lang="en-US" sz="15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523875"/>
            <a:ext cx="7223998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Plano de Resposta a Incidentes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62119" y="1500307"/>
            <a:ext cx="131061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 estruturado para resposta rápida e eficaz a incidentes de segurança ou problemas de desempenho do sistema.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2019419"/>
            <a:ext cx="22860" cy="5688925"/>
          </a:xfrm>
          <a:prstGeom prst="roundRect">
            <a:avLst>
              <a:gd name="adj" fmla="val 350065"/>
            </a:avLst>
          </a:prstGeom>
          <a:solidFill>
            <a:srgbClr val="BDC7DA"/>
          </a:solidFill>
          <a:ln/>
        </p:spPr>
      </p:sp>
      <p:sp>
        <p:nvSpPr>
          <p:cNvPr id="5" name="Shape 3"/>
          <p:cNvSpPr/>
          <p:nvPr/>
        </p:nvSpPr>
        <p:spPr>
          <a:xfrm>
            <a:off x="6552248" y="2222302"/>
            <a:ext cx="571500" cy="22860"/>
          </a:xfrm>
          <a:prstGeom prst="roundRect">
            <a:avLst>
              <a:gd name="adj" fmla="val 350065"/>
            </a:avLst>
          </a:prstGeom>
          <a:solidFill>
            <a:srgbClr val="BDC7DA"/>
          </a:solidFill>
          <a:ln/>
        </p:spPr>
      </p:sp>
      <p:sp>
        <p:nvSpPr>
          <p:cNvPr id="6" name="Shape 4"/>
          <p:cNvSpPr/>
          <p:nvPr/>
        </p:nvSpPr>
        <p:spPr>
          <a:xfrm>
            <a:off x="7100888" y="2019419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72325" y="2055138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3980974" y="2084903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Detecção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2119" y="2496860"/>
            <a:ext cx="56004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Monitoramento automatizado e relatórios de usuários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506653" y="3365421"/>
            <a:ext cx="571500" cy="22860"/>
          </a:xfrm>
          <a:prstGeom prst="roundRect">
            <a:avLst>
              <a:gd name="adj" fmla="val 350065"/>
            </a:avLst>
          </a:prstGeom>
          <a:solidFill>
            <a:srgbClr val="BDC7DA"/>
          </a:solidFill>
          <a:ln/>
        </p:spPr>
      </p:sp>
      <p:sp>
        <p:nvSpPr>
          <p:cNvPr id="11" name="Shape 9"/>
          <p:cNvSpPr/>
          <p:nvPr/>
        </p:nvSpPr>
        <p:spPr>
          <a:xfrm>
            <a:off x="7100888" y="3162538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72325" y="3198257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8267819" y="3228023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Contenção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267819" y="3639979"/>
            <a:ext cx="56004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Isolamento imediato do problema para prevenir propagação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552248" y="4350782"/>
            <a:ext cx="571500" cy="22860"/>
          </a:xfrm>
          <a:prstGeom prst="roundRect">
            <a:avLst>
              <a:gd name="adj" fmla="val 350065"/>
            </a:avLst>
          </a:prstGeom>
          <a:solidFill>
            <a:srgbClr val="BDC7DA"/>
          </a:solidFill>
          <a:ln/>
        </p:spPr>
      </p:sp>
      <p:sp>
        <p:nvSpPr>
          <p:cNvPr id="16" name="Shape 14"/>
          <p:cNvSpPr/>
          <p:nvPr/>
        </p:nvSpPr>
        <p:spPr>
          <a:xfrm>
            <a:off x="7100888" y="4147899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72325" y="4183618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3980974" y="4213384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Investigação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62119" y="4625340"/>
            <a:ext cx="56004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 causa raiz e avaliação de impacto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06653" y="5336143"/>
            <a:ext cx="571500" cy="22860"/>
          </a:xfrm>
          <a:prstGeom prst="roundRect">
            <a:avLst>
              <a:gd name="adj" fmla="val 350065"/>
            </a:avLst>
          </a:prstGeom>
          <a:solidFill>
            <a:srgbClr val="BDC7DA"/>
          </a:solidFill>
          <a:ln/>
        </p:spPr>
      </p:sp>
      <p:sp>
        <p:nvSpPr>
          <p:cNvPr id="21" name="Shape 19"/>
          <p:cNvSpPr/>
          <p:nvPr/>
        </p:nvSpPr>
        <p:spPr>
          <a:xfrm>
            <a:off x="7100888" y="5133261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72325" y="5168979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8267819" y="5198745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Recuperação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8267819" y="5610701"/>
            <a:ext cx="56004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de correções e restauração do serviço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552248" y="6321504"/>
            <a:ext cx="571500" cy="22860"/>
          </a:xfrm>
          <a:prstGeom prst="roundRect">
            <a:avLst>
              <a:gd name="adj" fmla="val 350065"/>
            </a:avLst>
          </a:prstGeom>
          <a:solidFill>
            <a:srgbClr val="BDC7DA"/>
          </a:solidFill>
          <a:ln/>
        </p:spPr>
      </p:sp>
      <p:sp>
        <p:nvSpPr>
          <p:cNvPr id="26" name="Shape 24"/>
          <p:cNvSpPr/>
          <p:nvPr/>
        </p:nvSpPr>
        <p:spPr>
          <a:xfrm>
            <a:off x="7100888" y="6118622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172325" y="6154341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250" dirty="0"/>
          </a:p>
        </p:txBody>
      </p:sp>
      <p:sp>
        <p:nvSpPr>
          <p:cNvPr id="28" name="Text 26"/>
          <p:cNvSpPr/>
          <p:nvPr/>
        </p:nvSpPr>
        <p:spPr>
          <a:xfrm>
            <a:off x="3980974" y="6184106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Lições Aprendidas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762119" y="6596063"/>
            <a:ext cx="560046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Documentação e melhoria de processos</a:t>
            </a:r>
            <a:endParaRPr lang="en-US" sz="15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3723"/>
            <a:ext cx="50205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Critérios de Rollback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8063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Definição clara de critérios que acionam procedimento de rollback para garantir continuidade segura do serviço.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72141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38632" y="3789640"/>
            <a:ext cx="30738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Bug Crítico de Segurança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4218861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Qualquer problema que impacte a segurança do paciente com resultados incorretos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39144" y="372141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083987" y="3789640"/>
            <a:ext cx="303085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Aumento de Taxa de Erro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8083987" y="4218861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Incremento superior a 50% na taxa de erro do sistema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2507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38632" y="5318998"/>
            <a:ext cx="347031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Degradação de Performance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438632" y="5748218"/>
            <a:ext cx="5752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Aumento superior a 100% na latência média da API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39144" y="52507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083987" y="5318998"/>
            <a:ext cx="330684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Indisponibilidade Completa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8083987" y="5748218"/>
            <a:ext cx="575262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Falha total de serviços essenciais do sistema</a:t>
            </a:r>
            <a:endParaRPr lang="en-US" sz="15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7753"/>
            <a:ext cx="805255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Lacunas e Planos de Fechamento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4466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Identificação transparente de lacunas remanescentes e planos específicos para fechamento antes da submissão final.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585448"/>
            <a:ext cx="13042821" cy="2616398"/>
          </a:xfrm>
          <a:prstGeom prst="roundRect">
            <a:avLst>
              <a:gd name="adj" fmla="val 31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59306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3719751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Lacuna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214705" y="3719751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Plano de Fechamento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774323" y="371975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Prazo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4163973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887" y="4290655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Centros Participantes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214705" y="4290655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Acordos de colaboração em negociação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774323" y="429065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2025-10-15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4734878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4861560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Parâmetros Basais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214705" y="4861560"/>
            <a:ext cx="415528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Extração de dados piloto para cálculo de poder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774323" y="4861560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2025-11-01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5623322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9887" y="5750004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Doenças Raras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6214705" y="5750004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Definição por subcomitê de especialistas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0774323" y="5750004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2025-10-20</a:t>
            </a:r>
            <a:endParaRPr lang="en-US" sz="15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151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Cronograma de Implementação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22932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Planejamento temporal para conclusão de todas as atividades pendentes e preparação para submissão regulatória.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942618" y="3087648"/>
            <a:ext cx="22860" cy="4450437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6" name="Shape 3"/>
          <p:cNvSpPr/>
          <p:nvPr/>
        </p:nvSpPr>
        <p:spPr>
          <a:xfrm>
            <a:off x="919758" y="3299460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7" name="Shape 4"/>
          <p:cNvSpPr/>
          <p:nvPr/>
        </p:nvSpPr>
        <p:spPr>
          <a:xfrm>
            <a:off x="868204" y="3236476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72B50"/>
          </a:solidFill>
          <a:ln/>
        </p:spPr>
      </p:sp>
      <p:sp>
        <p:nvSpPr>
          <p:cNvPr id="8" name="Text 5"/>
          <p:cNvSpPr/>
          <p:nvPr/>
        </p:nvSpPr>
        <p:spPr>
          <a:xfrm>
            <a:off x="1736527" y="31558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Outubro 2025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736527" y="3585091"/>
            <a:ext cx="66136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Finalização de acordos com centros e definição de doenças raras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19758" y="4511278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1" name="Shape 8"/>
          <p:cNvSpPr/>
          <p:nvPr/>
        </p:nvSpPr>
        <p:spPr>
          <a:xfrm>
            <a:off x="868204" y="4448294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72B50"/>
          </a:solidFill>
          <a:ln/>
        </p:spPr>
      </p:sp>
      <p:sp>
        <p:nvSpPr>
          <p:cNvPr id="12" name="Text 9"/>
          <p:cNvSpPr/>
          <p:nvPr/>
        </p:nvSpPr>
        <p:spPr>
          <a:xfrm>
            <a:off x="1736527" y="43676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Novembro 2025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736527" y="4796909"/>
            <a:ext cx="66136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Extração de dados piloto e cálculo final de poder estatístico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919758" y="5723096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5" name="Shape 12"/>
          <p:cNvSpPr/>
          <p:nvPr/>
        </p:nvSpPr>
        <p:spPr>
          <a:xfrm>
            <a:off x="868204" y="5660112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72B50"/>
          </a:solidFill>
          <a:ln/>
        </p:spPr>
      </p:sp>
      <p:sp>
        <p:nvSpPr>
          <p:cNvPr id="16" name="Text 13"/>
          <p:cNvSpPr/>
          <p:nvPr/>
        </p:nvSpPr>
        <p:spPr>
          <a:xfrm>
            <a:off x="1736527" y="55795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Dezembro 2025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1736527" y="6008727"/>
            <a:ext cx="66136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Validação somativa de usabilidade e testes finais de sistema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919758" y="6934914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9" name="Shape 16"/>
          <p:cNvSpPr/>
          <p:nvPr/>
        </p:nvSpPr>
        <p:spPr>
          <a:xfrm>
            <a:off x="868204" y="6871930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72B50"/>
          </a:solidFill>
          <a:ln/>
        </p:spPr>
      </p:sp>
      <p:sp>
        <p:nvSpPr>
          <p:cNvPr id="20" name="Text 17"/>
          <p:cNvSpPr/>
          <p:nvPr/>
        </p:nvSpPr>
        <p:spPr>
          <a:xfrm>
            <a:off x="1736527" y="67913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Janeiro 2026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1736527" y="7220545"/>
            <a:ext cx="66136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Compilação final do dossiê e submissão à ANVISA</a:t>
            </a:r>
            <a:endParaRPr lang="en-US" sz="15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7805"/>
            <a:ext cx="63431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Preparação para Auditoria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0471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pacote de documentação está estruturado para facilitar auditorias internas, inspeções por autoridades regulatórias e montagem do dossiê técnico final.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63039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107180"/>
            <a:ext cx="32386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Documentação Controlada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536400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Todos os documentos versionados, aprovados e rastreáveis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63909" y="3353157"/>
            <a:ext cx="446365" cy="515898"/>
          </a:xfrm>
          <a:prstGeom prst="roundRect">
            <a:avLst>
              <a:gd name="adj" fmla="val 12291"/>
            </a:avLst>
          </a:prstGeom>
          <a:solidFill>
            <a:srgbClr val="DFDFE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3363039"/>
            <a:ext cx="496133" cy="4961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9144" y="41071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Trilha de Auditoria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439144" y="4536400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completo de todas as decisões e alterações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818555" y="5240893"/>
            <a:ext cx="446365" cy="515898"/>
          </a:xfrm>
          <a:prstGeom prst="roundRect">
            <a:avLst>
              <a:gd name="adj" fmla="val 12291"/>
            </a:avLst>
          </a:prstGeom>
          <a:solidFill>
            <a:srgbClr val="DFDFE0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50775"/>
            <a:ext cx="496133" cy="4961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994916"/>
            <a:ext cx="31786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Conformidade Regulatória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793790" y="6424136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Evidência clara de atendimento a todos os requisitos</a:t>
            </a:r>
            <a:endParaRPr lang="en-US" sz="15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5250775"/>
            <a:ext cx="496133" cy="49613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39144" y="5994916"/>
            <a:ext cx="26264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Sistema de Qualidade</a:t>
            </a:r>
            <a:endParaRPr lang="en-US" sz="1950" dirty="0"/>
          </a:p>
        </p:txBody>
      </p:sp>
      <p:sp>
        <p:nvSpPr>
          <p:cNvPr id="17" name="Text 11"/>
          <p:cNvSpPr/>
          <p:nvPr/>
        </p:nvSpPr>
        <p:spPr>
          <a:xfrm>
            <a:off x="7439144" y="6424136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SGQ implementado e operacional conforme ISO 13485</a:t>
            </a:r>
            <a:endParaRPr lang="en-US" sz="15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023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Próximos Passos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1714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Ações imediatas necessárias para completar a preparação do dossiê técnico e iniciar o processo de submissão regulatória à ANVISA.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3239214" y="2457926"/>
            <a:ext cx="1630323" cy="1143476"/>
          </a:xfrm>
          <a:prstGeom prst="roundRect">
            <a:avLst>
              <a:gd name="adj" fmla="val 729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914775" y="2855238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067895" y="26562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Finalizar Parcerias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5067895" y="3085505"/>
            <a:ext cx="589752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Confirmar centros participantes e iniciar coleta de dados piloto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4968716" y="3591878"/>
            <a:ext cx="8768715" cy="11430"/>
          </a:xfrm>
          <a:prstGeom prst="roundRect">
            <a:avLst>
              <a:gd name="adj" fmla="val 729302"/>
            </a:avLst>
          </a:prstGeom>
          <a:solidFill>
            <a:srgbClr val="BDC7DA"/>
          </a:solidFill>
          <a:ln/>
        </p:spPr>
      </p:sp>
      <p:sp>
        <p:nvSpPr>
          <p:cNvPr id="9" name="Shape 7"/>
          <p:cNvSpPr/>
          <p:nvPr/>
        </p:nvSpPr>
        <p:spPr>
          <a:xfrm>
            <a:off x="2424113" y="3700582"/>
            <a:ext cx="3260646" cy="1143476"/>
          </a:xfrm>
          <a:prstGeom prst="roundRect">
            <a:avLst>
              <a:gd name="adj" fmla="val 729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914894" y="4097893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883116" y="3898940"/>
            <a:ext cx="26628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Completar Validações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883116" y="4328160"/>
            <a:ext cx="544282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Executar validação somativa de usabilidade e testes finais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5783937" y="4834533"/>
            <a:ext cx="7953494" cy="11430"/>
          </a:xfrm>
          <a:prstGeom prst="roundRect">
            <a:avLst>
              <a:gd name="adj" fmla="val 729302"/>
            </a:avLst>
          </a:prstGeom>
          <a:solidFill>
            <a:srgbClr val="BDC7DA"/>
          </a:solidFill>
          <a:ln/>
        </p:spPr>
      </p:sp>
      <p:sp>
        <p:nvSpPr>
          <p:cNvPr id="14" name="Shape 12"/>
          <p:cNvSpPr/>
          <p:nvPr/>
        </p:nvSpPr>
        <p:spPr>
          <a:xfrm>
            <a:off x="1608892" y="4943237"/>
            <a:ext cx="4890968" cy="1143476"/>
          </a:xfrm>
          <a:prstGeom prst="roundRect">
            <a:avLst>
              <a:gd name="adj" fmla="val 729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914775" y="5340548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6698218" y="5141595"/>
            <a:ext cx="28021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Revisar Documentação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6698218" y="5570815"/>
            <a:ext cx="508313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Atualização final de todos os documentos controlados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6599039" y="6077188"/>
            <a:ext cx="7138392" cy="11430"/>
          </a:xfrm>
          <a:prstGeom prst="roundRect">
            <a:avLst>
              <a:gd name="adj" fmla="val 729302"/>
            </a:avLst>
          </a:prstGeom>
          <a:solidFill>
            <a:srgbClr val="BDC7DA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90" y="6185892"/>
            <a:ext cx="6521410" cy="1143476"/>
          </a:xfrm>
          <a:prstGeom prst="roundRect">
            <a:avLst>
              <a:gd name="adj" fmla="val 729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914894" y="6583204"/>
            <a:ext cx="279083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7513558" y="63842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Preparar Submissão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513558" y="6813471"/>
            <a:ext cx="502455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Compilação do dossiê técnico completo para ANVISA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640" y="506492"/>
            <a:ext cx="6234113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Mapa Regulatório Unificado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36640" y="1358146"/>
            <a:ext cx="7670721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 a rastreabilidade entre os requisitos das principais normas regulamentares e os documentos onde a evidência de conformidade é encontrada.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36640" y="2154674"/>
            <a:ext cx="7670721" cy="1401366"/>
          </a:xfrm>
          <a:prstGeom prst="roundRect">
            <a:avLst>
              <a:gd name="adj" fmla="val 5520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9500" y="2177534"/>
            <a:ext cx="736640" cy="1355646"/>
          </a:xfrm>
          <a:prstGeom prst="roundRect">
            <a:avLst>
              <a:gd name="adj" fmla="val 6776"/>
            </a:avLst>
          </a:prstGeom>
          <a:solidFill>
            <a:srgbClr val="D7E1F4"/>
          </a:solidFill>
          <a:ln/>
        </p:spPr>
      </p:sp>
      <p:sp>
        <p:nvSpPr>
          <p:cNvPr id="7" name="Text 4"/>
          <p:cNvSpPr/>
          <p:nvPr/>
        </p:nvSpPr>
        <p:spPr>
          <a:xfrm>
            <a:off x="1680210" y="2361605"/>
            <a:ext cx="230195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 13485:2016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680210" y="2759750"/>
            <a:ext cx="6704290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Gestão da Qualidade - Evidência em QMS-001, QMS-002 e procedimentos relacionados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36640" y="3740110"/>
            <a:ext cx="7670721" cy="1106686"/>
          </a:xfrm>
          <a:prstGeom prst="roundRect">
            <a:avLst>
              <a:gd name="adj" fmla="val 6989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9500" y="3762970"/>
            <a:ext cx="736640" cy="1060966"/>
          </a:xfrm>
          <a:prstGeom prst="roundRect">
            <a:avLst>
              <a:gd name="adj" fmla="val 6776"/>
            </a:avLst>
          </a:prstGeom>
          <a:solidFill>
            <a:srgbClr val="D7E1F4"/>
          </a:solidFill>
          <a:ln/>
        </p:spPr>
      </p:sp>
      <p:sp>
        <p:nvSpPr>
          <p:cNvPr id="11" name="Text 8"/>
          <p:cNvSpPr/>
          <p:nvPr/>
        </p:nvSpPr>
        <p:spPr>
          <a:xfrm>
            <a:off x="1680210" y="3947041"/>
            <a:ext cx="230195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ISO 14971:2019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680210" y="4345186"/>
            <a:ext cx="670429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Gerenciamento de Risco - Evidência completa no TEC-002 (RMF)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36640" y="5030867"/>
            <a:ext cx="7670721" cy="1106686"/>
          </a:xfrm>
          <a:prstGeom prst="roundRect">
            <a:avLst>
              <a:gd name="adj" fmla="val 6989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9500" y="5053727"/>
            <a:ext cx="736640" cy="1060966"/>
          </a:xfrm>
          <a:prstGeom prst="roundRect">
            <a:avLst>
              <a:gd name="adj" fmla="val 6776"/>
            </a:avLst>
          </a:prstGeom>
          <a:solidFill>
            <a:srgbClr val="D7E1F4"/>
          </a:solidFill>
          <a:ln/>
        </p:spPr>
      </p:sp>
      <p:sp>
        <p:nvSpPr>
          <p:cNvPr id="15" name="Text 12"/>
          <p:cNvSpPr/>
          <p:nvPr/>
        </p:nvSpPr>
        <p:spPr>
          <a:xfrm>
            <a:off x="1680210" y="5237798"/>
            <a:ext cx="230195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IEC 62304:2015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680210" y="5635943"/>
            <a:ext cx="670429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Ciclo de Vida de Software - Evidência no TEC-001 (SDP)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736640" y="6321623"/>
            <a:ext cx="7670721" cy="1401366"/>
          </a:xfrm>
          <a:prstGeom prst="roundRect">
            <a:avLst>
              <a:gd name="adj" fmla="val 5520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59500" y="6344483"/>
            <a:ext cx="736640" cy="1355646"/>
          </a:xfrm>
          <a:prstGeom prst="roundRect">
            <a:avLst>
              <a:gd name="adj" fmla="val 6776"/>
            </a:avLst>
          </a:prstGeom>
          <a:solidFill>
            <a:srgbClr val="D7E1F4"/>
          </a:solidFill>
          <a:ln/>
        </p:spPr>
      </p:sp>
      <p:sp>
        <p:nvSpPr>
          <p:cNvPr id="19" name="Text 16"/>
          <p:cNvSpPr/>
          <p:nvPr/>
        </p:nvSpPr>
        <p:spPr>
          <a:xfrm>
            <a:off x="1680210" y="6528554"/>
            <a:ext cx="2605326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ANVISA RDC 657/2022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1680210" y="6926699"/>
            <a:ext cx="6704290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Regularização de SaMD - Evidência distribuída em REG-001, CER-001, SEC-001</a:t>
            </a:r>
            <a:endParaRPr lang="en-US" sz="14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965" y="532924"/>
            <a:ext cx="4187666" cy="523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Conclusão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69965" y="1307544"/>
            <a:ext cx="7396996" cy="722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Prontidão para Submissão</a:t>
            </a:r>
            <a:endParaRPr lang="en-US" sz="4550" dirty="0"/>
          </a:p>
        </p:txBody>
      </p:sp>
      <p:sp>
        <p:nvSpPr>
          <p:cNvPr id="5" name="Text 2"/>
          <p:cNvSpPr/>
          <p:nvPr/>
        </p:nvSpPr>
        <p:spPr>
          <a:xfrm>
            <a:off x="669965" y="2281118"/>
            <a:ext cx="7804071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HemoDoctor SaMD possui um pacote de documentação abrangente e controlado, demonstrando conformidade com todos os requisitos regulatórios aplicáveis. O sistema está preparado para submissão à ANVISA como dispositivo médico de Classe III.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69965" y="3273504"/>
            <a:ext cx="7804071" cy="980242"/>
          </a:xfrm>
          <a:prstGeom prst="roundRect">
            <a:avLst>
              <a:gd name="adj" fmla="val 717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44987" y="3448526"/>
            <a:ext cx="2093833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Evidência Clínica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4987" y="3810714"/>
            <a:ext cx="745402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Estudo ITS robusto com metodologia validada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669965" y="4421148"/>
            <a:ext cx="7804071" cy="980242"/>
          </a:xfrm>
          <a:prstGeom prst="roundRect">
            <a:avLst>
              <a:gd name="adj" fmla="val 717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44987" y="4596170"/>
            <a:ext cx="2319814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Conformidade Técnica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44987" y="4958358"/>
            <a:ext cx="745402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Desenvolvimento seguindo IEC 62304 Classe C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69965" y="5568791"/>
            <a:ext cx="7804071" cy="980242"/>
          </a:xfrm>
          <a:prstGeom prst="roundRect">
            <a:avLst>
              <a:gd name="adj" fmla="val 717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44987" y="5743813"/>
            <a:ext cx="2117169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da Qualidade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44987" y="6106001"/>
            <a:ext cx="745402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SGQ implementado conforme ISO 13485:2016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69965" y="6716435"/>
            <a:ext cx="7804071" cy="980242"/>
          </a:xfrm>
          <a:prstGeom prst="roundRect">
            <a:avLst>
              <a:gd name="adj" fmla="val 717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44987" y="6891457"/>
            <a:ext cx="214610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e Eficácia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44987" y="7253645"/>
            <a:ext cx="745402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Riscos controlados e benefícios demonstrados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0951"/>
            <a:ext cx="806493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Protocolo de Investigação Clínica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0786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PROJ-001 estabelece um estudo quasi-experimental multicêntrico usando desenho de Séries Temporais Interrompidas (ITS) para avaliar o impacto do HemoDoctor na jornada diagnóstica de pacientes com condições hematológicas.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66185"/>
            <a:ext cx="4347567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4758333"/>
            <a:ext cx="25557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1: Linha de Base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518755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Coleta retrospectiva de dados de PEP por 24 meses antes da implementação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766185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4758333"/>
            <a:ext cx="280475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2: Implementação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5187553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Período de implementação do HemoDoctor com treinamento dos profissionais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766185"/>
            <a:ext cx="4347567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87282" y="4758333"/>
            <a:ext cx="29539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3: Pós-Intervenção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87282" y="5187553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Coleta prospectiva de dados por 24 meses após implementação completa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714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749" y="2523053"/>
            <a:ext cx="5850255" cy="516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Desfecho Primário do Estudo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61749" y="3288149"/>
            <a:ext cx="13306901" cy="2068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100"/>
              </a:lnSpc>
              <a:buNone/>
            </a:pPr>
            <a:r>
              <a:rPr lang="en-US" sz="65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Redução do Tempo para Diagnóstico</a:t>
            </a:r>
            <a:endParaRPr lang="en-US" sz="6500" dirty="0"/>
          </a:p>
        </p:txBody>
      </p:sp>
      <p:sp>
        <p:nvSpPr>
          <p:cNvPr id="5" name="Text 2"/>
          <p:cNvSpPr/>
          <p:nvPr/>
        </p:nvSpPr>
        <p:spPr>
          <a:xfrm>
            <a:off x="661749" y="5604391"/>
            <a:ext cx="13306901" cy="529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objetivo primário é avaliar o impacto do HemoDoctor SaMD na redução do Tempo para o Diagnóstico (TTD) de condições hematológicas complexas, como leucemias agudas e síndromes mielodisplásicas.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61749" y="6402705"/>
            <a:ext cx="4297680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24</a:t>
            </a:r>
            <a:endParaRPr lang="en-US" sz="4250" dirty="0"/>
          </a:p>
        </p:txBody>
      </p:sp>
      <p:sp>
        <p:nvSpPr>
          <p:cNvPr id="7" name="Text 4"/>
          <p:cNvSpPr/>
          <p:nvPr/>
        </p:nvSpPr>
        <p:spPr>
          <a:xfrm>
            <a:off x="1685687" y="7155299"/>
            <a:ext cx="2249805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Meses de Observação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1749" y="7512963"/>
            <a:ext cx="4297680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Período mínimo pré e pós-intervenção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166241" y="6402705"/>
            <a:ext cx="4297799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4250" dirty="0"/>
          </a:p>
        </p:txBody>
      </p:sp>
      <p:sp>
        <p:nvSpPr>
          <p:cNvPr id="10" name="Text 7"/>
          <p:cNvSpPr/>
          <p:nvPr/>
        </p:nvSpPr>
        <p:spPr>
          <a:xfrm>
            <a:off x="6281023" y="7155299"/>
            <a:ext cx="2068116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Sensibilidade Alvo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166241" y="7512963"/>
            <a:ext cx="4297799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 de sensibilidade do algoritmo HemoAI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9670852" y="6402705"/>
            <a:ext cx="4297799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5%</a:t>
            </a:r>
            <a:endParaRPr lang="en-US" sz="4250" dirty="0"/>
          </a:p>
        </p:txBody>
      </p:sp>
      <p:sp>
        <p:nvSpPr>
          <p:cNvPr id="13" name="Text 10"/>
          <p:cNvSpPr/>
          <p:nvPr/>
        </p:nvSpPr>
        <p:spPr>
          <a:xfrm>
            <a:off x="10771346" y="7155299"/>
            <a:ext cx="2096810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Taxa de Erro Máxima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670852" y="7512963"/>
            <a:ext cx="4297799" cy="264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Critério de sucesso para validação de usabilidade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6183"/>
            <a:ext cx="576619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Desfechos Secundários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6309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estudo avalia múltiplos desfechos secundários para quantificar o impacto abrangente do HemoDoctor na otimização da jornada diagnóstica e nos resultados clínicos.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72141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38632" y="3789640"/>
            <a:ext cx="43108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Tempo para Consulta Especializada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4218861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no tempo entre o evento índice e a primeira consulta com hematologista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39144" y="372141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083987" y="3789640"/>
            <a:ext cx="43706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Eficiência do Processo Investigativo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8083987" y="4218861"/>
            <a:ext cx="5752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Redução no número de consultas e exames desnecessários pré-diagnóstico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2507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38632" y="5318998"/>
            <a:ext cx="44981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Acurácia das Hipóteses Diagnósticas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438632" y="5748218"/>
            <a:ext cx="5752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Proporção de casos onde o diagnóstico final está entre as três principais hipóteses do HemoDoctor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39144" y="525077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083987" y="5318998"/>
            <a:ext cx="38219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Identificação de Doenças Raras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8083987" y="5748218"/>
            <a:ext cx="5752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Taxa de novos diagnósticos de doenças hematológicas raras identificadas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538758"/>
            <a:ext cx="6587371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Plano de Análise Estatística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83669" y="1542812"/>
            <a:ext cx="13063061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PROJ-002 detalha os métodos estatísticos para análise dos dados coletados, utilizando regressão segmentada para o desfecho primário e métodos de análise de sobrevida para desfechos secundários.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3669" y="2586038"/>
            <a:ext cx="244911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Primária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83669" y="3088005"/>
            <a:ext cx="7646670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Regressão segmentada da série temporal do TTD médio mensal, avaliando mudanças estatisticamente significativas no nível e na tendência após a implementação do HemoDoctor.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83669" y="4224338"/>
            <a:ext cx="2585680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Análises Secundárias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83669" y="4726305"/>
            <a:ext cx="7646670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Curvas de Kaplan-Meier e modelos de Cox para desfechos de tempo-para-evento, modelos de Poisson para contagens, e métricas de acurácia com intervalos de confiança de Clopper-Pearson.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876" y="2610564"/>
            <a:ext cx="4938474" cy="49384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2025-09-19T20:43:11Z</dcterms:created>
  <dcterms:modified xsi:type="dcterms:W3CDTF">2025-09-19T20:43:11Z</dcterms:modified>
</cp:coreProperties>
</file>